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6"/>
  </p:notesMasterIdLst>
  <p:handoutMasterIdLst>
    <p:handoutMasterId r:id="rId17"/>
  </p:handoutMasterIdLst>
  <p:sldIdLst>
    <p:sldId id="257" r:id="rId5"/>
    <p:sldId id="268" r:id="rId6"/>
    <p:sldId id="272" r:id="rId7"/>
    <p:sldId id="274" r:id="rId8"/>
    <p:sldId id="276" r:id="rId9"/>
    <p:sldId id="273" r:id="rId10"/>
    <p:sldId id="270" r:id="rId11"/>
    <p:sldId id="265" r:id="rId12"/>
    <p:sldId id="271" r:id="rId13"/>
    <p:sldId id="261" r:id="rId14"/>
    <p:sldId id="277" r:id="rId15"/>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8185"/>
    <a:srgbClr val="394404"/>
    <a:srgbClr val="5F6F0F"/>
    <a:srgbClr val="718412"/>
    <a:srgbClr val="65741A"/>
    <a:srgbClr val="70811D"/>
    <a:srgbClr val="7B8D1F"/>
    <a:srgbClr val="839721"/>
    <a:srgbClr val="95AB25"/>
    <a:srgbClr val="BC55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443" autoAdjust="0"/>
    <p:restoredTop sz="94660"/>
  </p:normalViewPr>
  <p:slideViewPr>
    <p:cSldViewPr>
      <p:cViewPr varScale="1">
        <p:scale>
          <a:sx n="94" d="100"/>
          <a:sy n="94" d="100"/>
        </p:scale>
        <p:origin x="101" y="158"/>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[naan.csv]Sheet2!PivotTable2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EMPLOYEE</a:t>
            </a:r>
            <a:r>
              <a:rPr lang="en-IN" baseline="0"/>
              <a:t> PERFORMANCE ANALYSIS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Sheet2!$B$3:$B$4</c:f>
              <c:strCache>
                <c:ptCount val="1"/>
                <c:pt idx="0">
                  <c:v>HIGH</c:v>
                </c:pt>
              </c:strCache>
            </c:strRef>
          </c:tx>
          <c:spPr>
            <a:solidFill>
              <a:schemeClr val="accent1"/>
            </a:solidFill>
            <a:ln>
              <a:noFill/>
            </a:ln>
            <a:effectLst/>
          </c:spPr>
          <c:invertIfNegative val="0"/>
          <c:trendline>
            <c:spPr>
              <a:ln w="19050" cap="rnd">
                <a:solidFill>
                  <a:schemeClr val="accent1"/>
                </a:solidFill>
                <a:prstDash val="sysDot"/>
              </a:ln>
              <a:effectLst/>
            </c:spPr>
            <c:trendlineType val="linear"/>
            <c:dispRSqr val="0"/>
            <c:dispEq val="0"/>
          </c:trendline>
          <c:cat>
            <c:strRef>
              <c:f>Sheet2!$A$5:$A$15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Sheet2!$B$5:$B$15</c:f>
              <c:numCache>
                <c:formatCode>General</c:formatCode>
                <c:ptCount val="10"/>
                <c:pt idx="0">
                  <c:v>8</c:v>
                </c:pt>
                <c:pt idx="1">
                  <c:v>4</c:v>
                </c:pt>
                <c:pt idx="2">
                  <c:v>9</c:v>
                </c:pt>
                <c:pt idx="3">
                  <c:v>5</c:v>
                </c:pt>
                <c:pt idx="4">
                  <c:v>4</c:v>
                </c:pt>
                <c:pt idx="5">
                  <c:v>10</c:v>
                </c:pt>
                <c:pt idx="6">
                  <c:v>11</c:v>
                </c:pt>
                <c:pt idx="7">
                  <c:v>13</c:v>
                </c:pt>
                <c:pt idx="8">
                  <c:v>7</c:v>
                </c:pt>
                <c:pt idx="9">
                  <c:v>5</c:v>
                </c:pt>
              </c:numCache>
            </c:numRef>
          </c:val>
          <c:extLst>
            <c:ext xmlns:c16="http://schemas.microsoft.com/office/drawing/2014/chart" uri="{C3380CC4-5D6E-409C-BE32-E72D297353CC}">
              <c16:uniqueId val="{00000001-DE24-4CB5-A056-32B9BFD4B569}"/>
            </c:ext>
          </c:extLst>
        </c:ser>
        <c:ser>
          <c:idx val="1"/>
          <c:order val="1"/>
          <c:tx>
            <c:strRef>
              <c:f>Sheet2!$C$3:$C$4</c:f>
              <c:strCache>
                <c:ptCount val="1"/>
                <c:pt idx="0">
                  <c:v>LOW</c:v>
                </c:pt>
              </c:strCache>
            </c:strRef>
          </c:tx>
          <c:spPr>
            <a:solidFill>
              <a:schemeClr val="accent2"/>
            </a:solidFill>
            <a:ln>
              <a:noFill/>
            </a:ln>
            <a:effectLst/>
          </c:spPr>
          <c:invertIfNegative val="0"/>
          <c:cat>
            <c:strRef>
              <c:f>Sheet2!$A$5:$A$15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Sheet2!$C$5:$C$15</c:f>
              <c:numCache>
                <c:formatCode>General</c:formatCode>
                <c:ptCount val="10"/>
                <c:pt idx="0">
                  <c:v>13</c:v>
                </c:pt>
                <c:pt idx="1">
                  <c:v>13</c:v>
                </c:pt>
                <c:pt idx="2">
                  <c:v>15</c:v>
                </c:pt>
                <c:pt idx="3">
                  <c:v>11</c:v>
                </c:pt>
                <c:pt idx="4">
                  <c:v>9</c:v>
                </c:pt>
                <c:pt idx="5">
                  <c:v>11</c:v>
                </c:pt>
                <c:pt idx="6">
                  <c:v>12</c:v>
                </c:pt>
                <c:pt idx="7">
                  <c:v>16</c:v>
                </c:pt>
                <c:pt idx="8">
                  <c:v>18</c:v>
                </c:pt>
                <c:pt idx="9">
                  <c:v>12</c:v>
                </c:pt>
              </c:numCache>
            </c:numRef>
          </c:val>
          <c:extLst>
            <c:ext xmlns:c16="http://schemas.microsoft.com/office/drawing/2014/chart" uri="{C3380CC4-5D6E-409C-BE32-E72D297353CC}">
              <c16:uniqueId val="{00000002-DE24-4CB5-A056-32B9BFD4B569}"/>
            </c:ext>
          </c:extLst>
        </c:ser>
        <c:ser>
          <c:idx val="2"/>
          <c:order val="2"/>
          <c:tx>
            <c:strRef>
              <c:f>Sheet2!$D$3:$D$4</c:f>
              <c:strCache>
                <c:ptCount val="1"/>
                <c:pt idx="0">
                  <c:v>MED</c:v>
                </c:pt>
              </c:strCache>
            </c:strRef>
          </c:tx>
          <c:spPr>
            <a:solidFill>
              <a:schemeClr val="accent3"/>
            </a:solidFill>
            <a:ln>
              <a:noFill/>
            </a:ln>
            <a:effectLst/>
          </c:spPr>
          <c:invertIfNegative val="0"/>
          <c:cat>
            <c:strRef>
              <c:f>Sheet2!$A$5:$A$15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Sheet2!$D$5:$D$15</c:f>
              <c:numCache>
                <c:formatCode>General</c:formatCode>
                <c:ptCount val="10"/>
                <c:pt idx="0">
                  <c:v>37</c:v>
                </c:pt>
                <c:pt idx="1">
                  <c:v>30</c:v>
                </c:pt>
                <c:pt idx="2">
                  <c:v>35</c:v>
                </c:pt>
                <c:pt idx="3">
                  <c:v>32</c:v>
                </c:pt>
                <c:pt idx="4">
                  <c:v>27</c:v>
                </c:pt>
                <c:pt idx="5">
                  <c:v>31</c:v>
                </c:pt>
                <c:pt idx="6">
                  <c:v>37</c:v>
                </c:pt>
                <c:pt idx="7">
                  <c:v>34</c:v>
                </c:pt>
                <c:pt idx="8">
                  <c:v>26</c:v>
                </c:pt>
                <c:pt idx="9">
                  <c:v>30</c:v>
                </c:pt>
              </c:numCache>
            </c:numRef>
          </c:val>
          <c:extLst>
            <c:ext xmlns:c16="http://schemas.microsoft.com/office/drawing/2014/chart" uri="{C3380CC4-5D6E-409C-BE32-E72D297353CC}">
              <c16:uniqueId val="{00000003-DE24-4CB5-A056-32B9BFD4B569}"/>
            </c:ext>
          </c:extLst>
        </c:ser>
        <c:ser>
          <c:idx val="3"/>
          <c:order val="3"/>
          <c:tx>
            <c:strRef>
              <c:f>Sheet2!$E$3:$E$4</c:f>
              <c:strCache>
                <c:ptCount val="1"/>
                <c:pt idx="0">
                  <c:v>VERY HIGH</c:v>
                </c:pt>
              </c:strCache>
            </c:strRef>
          </c:tx>
          <c:spPr>
            <a:solidFill>
              <a:schemeClr val="accent4"/>
            </a:solidFill>
            <a:ln>
              <a:noFill/>
            </a:ln>
            <a:effectLst/>
          </c:spPr>
          <c:invertIfNegative val="0"/>
          <c:cat>
            <c:strRef>
              <c:f>Sheet2!$A$5:$A$15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Sheet2!$E$5:$E$15</c:f>
              <c:numCache>
                <c:formatCode>General</c:formatCode>
                <c:ptCount val="10"/>
                <c:pt idx="0">
                  <c:v>7</c:v>
                </c:pt>
                <c:pt idx="1">
                  <c:v>7</c:v>
                </c:pt>
                <c:pt idx="2">
                  <c:v>5</c:v>
                </c:pt>
                <c:pt idx="3">
                  <c:v>3</c:v>
                </c:pt>
                <c:pt idx="4">
                  <c:v>4</c:v>
                </c:pt>
                <c:pt idx="5">
                  <c:v>4</c:v>
                </c:pt>
                <c:pt idx="6">
                  <c:v>3</c:v>
                </c:pt>
                <c:pt idx="7">
                  <c:v>7</c:v>
                </c:pt>
                <c:pt idx="8">
                  <c:v>3</c:v>
                </c:pt>
                <c:pt idx="9">
                  <c:v>4</c:v>
                </c:pt>
              </c:numCache>
            </c:numRef>
          </c:val>
          <c:extLst>
            <c:ext xmlns:c16="http://schemas.microsoft.com/office/drawing/2014/chart" uri="{C3380CC4-5D6E-409C-BE32-E72D297353CC}">
              <c16:uniqueId val="{00000004-DE24-4CB5-A056-32B9BFD4B569}"/>
            </c:ext>
          </c:extLst>
        </c:ser>
        <c:ser>
          <c:idx val="4"/>
          <c:order val="4"/>
          <c:tx>
            <c:strRef>
              <c:f>Sheet2!$F$3:$F$4</c:f>
              <c:strCache>
                <c:ptCount val="1"/>
                <c:pt idx="0">
                  <c:v>(blank)</c:v>
                </c:pt>
              </c:strCache>
            </c:strRef>
          </c:tx>
          <c:spPr>
            <a:solidFill>
              <a:schemeClr val="accent5"/>
            </a:solidFill>
            <a:ln>
              <a:noFill/>
            </a:ln>
            <a:effectLst/>
          </c:spPr>
          <c:invertIfNegative val="0"/>
          <c:cat>
            <c:strRef>
              <c:f>Sheet2!$A$5:$A$15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Sheet2!$F$5:$F$15</c:f>
              <c:numCache>
                <c:formatCode>General</c:formatCode>
                <c:ptCount val="10"/>
                <c:pt idx="0">
                  <c:v>62</c:v>
                </c:pt>
                <c:pt idx="1">
                  <c:v>57</c:v>
                </c:pt>
                <c:pt idx="2">
                  <c:v>61</c:v>
                </c:pt>
                <c:pt idx="3">
                  <c:v>57</c:v>
                </c:pt>
                <c:pt idx="4">
                  <c:v>46</c:v>
                </c:pt>
                <c:pt idx="5">
                  <c:v>65</c:v>
                </c:pt>
                <c:pt idx="6">
                  <c:v>49</c:v>
                </c:pt>
                <c:pt idx="7">
                  <c:v>43</c:v>
                </c:pt>
                <c:pt idx="8">
                  <c:v>50</c:v>
                </c:pt>
                <c:pt idx="9">
                  <c:v>48</c:v>
                </c:pt>
              </c:numCache>
            </c:numRef>
          </c:val>
          <c:extLst>
            <c:ext xmlns:c16="http://schemas.microsoft.com/office/drawing/2014/chart" uri="{C3380CC4-5D6E-409C-BE32-E72D297353CC}">
              <c16:uniqueId val="{00000005-DE24-4CB5-A056-32B9BFD4B569}"/>
            </c:ext>
          </c:extLst>
        </c:ser>
        <c:dLbls>
          <c:showLegendKey val="0"/>
          <c:showVal val="0"/>
          <c:showCatName val="0"/>
          <c:showSerName val="0"/>
          <c:showPercent val="0"/>
          <c:showBubbleSize val="0"/>
        </c:dLbls>
        <c:gapWidth val="219"/>
        <c:overlap val="-27"/>
        <c:axId val="757754959"/>
        <c:axId val="757747279"/>
      </c:barChart>
      <c:catAx>
        <c:axId val="75775495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57747279"/>
        <c:crosses val="autoZero"/>
        <c:auto val="1"/>
        <c:lblAlgn val="ctr"/>
        <c:lblOffset val="100"/>
        <c:noMultiLvlLbl val="0"/>
      </c:catAx>
      <c:valAx>
        <c:axId val="75774727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57754959"/>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[naan.csv]Sheet2!PivotTable2</c:name>
    <c:fmtId val="-1"/>
  </c:pivotSource>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
        <c:idx val="33"/>
        <c:spPr>
          <a:solidFill>
            <a:schemeClr val="accent1"/>
          </a:solidFill>
          <a:ln w="19050">
            <a:solidFill>
              <a:schemeClr val="lt1"/>
            </a:solidFill>
          </a:ln>
          <a:effectLst/>
        </c:spPr>
      </c:pivotFmt>
      <c:pivotFmt>
        <c:idx val="34"/>
        <c:spPr>
          <a:solidFill>
            <a:schemeClr val="accent1"/>
          </a:solidFill>
          <a:ln w="19050">
            <a:solidFill>
              <a:schemeClr val="lt1"/>
            </a:solidFill>
          </a:ln>
          <a:effectLst/>
        </c:spPr>
      </c:pivotFmt>
      <c:pivotFmt>
        <c:idx val="35"/>
        <c:spPr>
          <a:solidFill>
            <a:schemeClr val="accent1"/>
          </a:solidFill>
          <a:ln w="19050">
            <a:solidFill>
              <a:schemeClr val="lt1"/>
            </a:solidFill>
          </a:ln>
          <a:effectLst/>
        </c:spPr>
      </c:pivotFmt>
      <c:pivotFmt>
        <c:idx val="36"/>
        <c:spPr>
          <a:solidFill>
            <a:schemeClr val="accent1"/>
          </a:solidFill>
          <a:ln w="19050">
            <a:solidFill>
              <a:schemeClr val="lt1"/>
            </a:solidFill>
          </a:ln>
          <a:effectLst/>
        </c:spPr>
      </c:pivotFmt>
      <c:pivotFmt>
        <c:idx val="37"/>
        <c:spPr>
          <a:solidFill>
            <a:schemeClr val="accent1"/>
          </a:solidFill>
          <a:ln w="19050">
            <a:solidFill>
              <a:schemeClr val="lt1"/>
            </a:solidFill>
          </a:ln>
          <a:effectLst/>
        </c:spPr>
      </c:pivotFmt>
      <c:pivotFmt>
        <c:idx val="38"/>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w="19050">
            <a:solidFill>
              <a:schemeClr val="lt1"/>
            </a:solidFill>
          </a:ln>
          <a:effectLst/>
        </c:spPr>
      </c:pivotFmt>
      <c:pivotFmt>
        <c:idx val="40"/>
        <c:spPr>
          <a:solidFill>
            <a:schemeClr val="accent1"/>
          </a:solidFill>
          <a:ln w="19050">
            <a:solidFill>
              <a:schemeClr val="lt1"/>
            </a:solidFill>
          </a:ln>
          <a:effectLst/>
        </c:spPr>
      </c:pivotFmt>
      <c:pivotFmt>
        <c:idx val="41"/>
        <c:spPr>
          <a:solidFill>
            <a:schemeClr val="accent1"/>
          </a:solidFill>
          <a:ln w="19050">
            <a:solidFill>
              <a:schemeClr val="lt1"/>
            </a:solidFill>
          </a:ln>
          <a:effectLst/>
        </c:spPr>
      </c:pivotFmt>
      <c:pivotFmt>
        <c:idx val="42"/>
        <c:spPr>
          <a:solidFill>
            <a:schemeClr val="accent1"/>
          </a:solidFill>
          <a:ln w="19050">
            <a:solidFill>
              <a:schemeClr val="lt1"/>
            </a:solidFill>
          </a:ln>
          <a:effectLst/>
        </c:spPr>
      </c:pivotFmt>
      <c:pivotFmt>
        <c:idx val="43"/>
        <c:spPr>
          <a:solidFill>
            <a:schemeClr val="accent1"/>
          </a:solidFill>
          <a:ln w="19050">
            <a:solidFill>
              <a:schemeClr val="lt1"/>
            </a:solidFill>
          </a:ln>
          <a:effectLst/>
        </c:spPr>
      </c:pivotFmt>
      <c:pivotFmt>
        <c:idx val="44"/>
        <c:spPr>
          <a:solidFill>
            <a:schemeClr val="accent1"/>
          </a:solidFill>
          <a:ln w="19050">
            <a:solidFill>
              <a:schemeClr val="lt1"/>
            </a:solidFill>
          </a:ln>
          <a:effectLst/>
        </c:spPr>
      </c:pivotFmt>
      <c:pivotFmt>
        <c:idx val="45"/>
        <c:spPr>
          <a:solidFill>
            <a:schemeClr val="accent1"/>
          </a:solidFill>
          <a:ln w="19050">
            <a:solidFill>
              <a:schemeClr val="lt1"/>
            </a:solidFill>
          </a:ln>
          <a:effectLst/>
        </c:spPr>
      </c:pivotFmt>
      <c:pivotFmt>
        <c:idx val="46"/>
        <c:spPr>
          <a:solidFill>
            <a:schemeClr val="accent1"/>
          </a:solidFill>
          <a:ln w="19050">
            <a:solidFill>
              <a:schemeClr val="lt1"/>
            </a:solidFill>
          </a:ln>
          <a:effectLst/>
        </c:spPr>
      </c:pivotFmt>
      <c:pivotFmt>
        <c:idx val="47"/>
        <c:spPr>
          <a:solidFill>
            <a:schemeClr val="accent1"/>
          </a:solidFill>
          <a:ln w="19050">
            <a:solidFill>
              <a:schemeClr val="lt1"/>
            </a:solidFill>
          </a:ln>
          <a:effectLst/>
        </c:spPr>
      </c:pivotFmt>
      <c:pivotFmt>
        <c:idx val="48"/>
        <c:spPr>
          <a:solidFill>
            <a:schemeClr val="accent1"/>
          </a:solidFill>
          <a:ln w="19050">
            <a:solidFill>
              <a:schemeClr val="lt1"/>
            </a:solidFill>
          </a:ln>
          <a:effectLst/>
        </c:spPr>
      </c:pivotFmt>
      <c:pivotFmt>
        <c:idx val="49"/>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solidFill>
            <a:schemeClr val="accent1"/>
          </a:solidFill>
          <a:ln w="19050">
            <a:solidFill>
              <a:schemeClr val="lt1"/>
            </a:solidFill>
          </a:ln>
          <a:effectLst/>
        </c:spPr>
      </c:pivotFmt>
      <c:pivotFmt>
        <c:idx val="51"/>
        <c:spPr>
          <a:solidFill>
            <a:schemeClr val="accent1"/>
          </a:solidFill>
          <a:ln w="19050">
            <a:solidFill>
              <a:schemeClr val="lt1"/>
            </a:solidFill>
          </a:ln>
          <a:effectLst/>
        </c:spPr>
      </c:pivotFmt>
      <c:pivotFmt>
        <c:idx val="52"/>
        <c:spPr>
          <a:solidFill>
            <a:schemeClr val="accent1"/>
          </a:solidFill>
          <a:ln w="19050">
            <a:solidFill>
              <a:schemeClr val="lt1"/>
            </a:solidFill>
          </a:ln>
          <a:effectLst/>
        </c:spPr>
      </c:pivotFmt>
      <c:pivotFmt>
        <c:idx val="53"/>
        <c:spPr>
          <a:solidFill>
            <a:schemeClr val="accent1"/>
          </a:solidFill>
          <a:ln w="19050">
            <a:solidFill>
              <a:schemeClr val="lt1"/>
            </a:solidFill>
          </a:ln>
          <a:effectLst/>
        </c:spPr>
      </c:pivotFmt>
      <c:pivotFmt>
        <c:idx val="54"/>
        <c:spPr>
          <a:solidFill>
            <a:schemeClr val="accent1"/>
          </a:solidFill>
          <a:ln w="19050">
            <a:solidFill>
              <a:schemeClr val="lt1"/>
            </a:solidFill>
          </a:ln>
          <a:effectLst/>
        </c:spPr>
      </c:pivotFmt>
      <c:pivotFmt>
        <c:idx val="55"/>
        <c:spPr>
          <a:solidFill>
            <a:schemeClr val="accent1"/>
          </a:solidFill>
          <a:ln w="19050">
            <a:solidFill>
              <a:schemeClr val="lt1"/>
            </a:solidFill>
          </a:ln>
          <a:effectLst/>
        </c:spPr>
      </c:pivotFmt>
      <c:pivotFmt>
        <c:idx val="56"/>
        <c:spPr>
          <a:solidFill>
            <a:schemeClr val="accent1"/>
          </a:solidFill>
          <a:ln w="19050">
            <a:solidFill>
              <a:schemeClr val="lt1"/>
            </a:solidFill>
          </a:ln>
          <a:effectLst/>
        </c:spPr>
      </c:pivotFmt>
      <c:pivotFmt>
        <c:idx val="57"/>
        <c:spPr>
          <a:solidFill>
            <a:schemeClr val="accent1"/>
          </a:solidFill>
          <a:ln w="19050">
            <a:solidFill>
              <a:schemeClr val="lt1"/>
            </a:solidFill>
          </a:ln>
          <a:effectLst/>
        </c:spPr>
      </c:pivotFmt>
      <c:pivotFmt>
        <c:idx val="58"/>
        <c:spPr>
          <a:solidFill>
            <a:schemeClr val="accent1"/>
          </a:solidFill>
          <a:ln w="19050">
            <a:solidFill>
              <a:schemeClr val="lt1"/>
            </a:solidFill>
          </a:ln>
          <a:effectLst/>
        </c:spPr>
      </c:pivotFmt>
      <c:pivotFmt>
        <c:idx val="59"/>
        <c:spPr>
          <a:solidFill>
            <a:schemeClr val="accent1"/>
          </a:solidFill>
          <a:ln w="19050">
            <a:solidFill>
              <a:schemeClr val="lt1"/>
            </a:solidFill>
          </a:ln>
          <a:effectLst/>
        </c:spPr>
      </c:pivotFmt>
      <c:pivotFmt>
        <c:idx val="6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1"/>
        <c:spPr>
          <a:solidFill>
            <a:schemeClr val="accent1"/>
          </a:solidFill>
          <a:ln w="19050">
            <a:solidFill>
              <a:schemeClr val="lt1"/>
            </a:solidFill>
          </a:ln>
          <a:effectLst/>
        </c:spPr>
      </c:pivotFmt>
      <c:pivotFmt>
        <c:idx val="62"/>
        <c:spPr>
          <a:solidFill>
            <a:schemeClr val="accent1"/>
          </a:solidFill>
          <a:ln w="19050">
            <a:solidFill>
              <a:schemeClr val="lt1"/>
            </a:solidFill>
          </a:ln>
          <a:effectLst/>
        </c:spPr>
      </c:pivotFmt>
      <c:pivotFmt>
        <c:idx val="63"/>
        <c:spPr>
          <a:solidFill>
            <a:schemeClr val="accent1"/>
          </a:solidFill>
          <a:ln w="19050">
            <a:solidFill>
              <a:schemeClr val="lt1"/>
            </a:solidFill>
          </a:ln>
          <a:effectLst/>
        </c:spPr>
      </c:pivotFmt>
      <c:pivotFmt>
        <c:idx val="64"/>
        <c:spPr>
          <a:solidFill>
            <a:schemeClr val="accent1"/>
          </a:solidFill>
          <a:ln w="19050">
            <a:solidFill>
              <a:schemeClr val="lt1"/>
            </a:solidFill>
          </a:ln>
          <a:effectLst/>
        </c:spPr>
      </c:pivotFmt>
      <c:pivotFmt>
        <c:idx val="65"/>
        <c:spPr>
          <a:solidFill>
            <a:schemeClr val="accent1"/>
          </a:solidFill>
          <a:ln w="19050">
            <a:solidFill>
              <a:schemeClr val="lt1"/>
            </a:solidFill>
          </a:ln>
          <a:effectLst/>
        </c:spPr>
      </c:pivotFmt>
      <c:pivotFmt>
        <c:idx val="66"/>
        <c:spPr>
          <a:solidFill>
            <a:schemeClr val="accent1"/>
          </a:solidFill>
          <a:ln w="19050">
            <a:solidFill>
              <a:schemeClr val="lt1"/>
            </a:solidFill>
          </a:ln>
          <a:effectLst/>
        </c:spPr>
      </c:pivotFmt>
      <c:pivotFmt>
        <c:idx val="67"/>
        <c:spPr>
          <a:solidFill>
            <a:schemeClr val="accent1"/>
          </a:solidFill>
          <a:ln w="19050">
            <a:solidFill>
              <a:schemeClr val="lt1"/>
            </a:solidFill>
          </a:ln>
          <a:effectLst/>
        </c:spPr>
      </c:pivotFmt>
      <c:pivotFmt>
        <c:idx val="68"/>
        <c:spPr>
          <a:solidFill>
            <a:schemeClr val="accent1"/>
          </a:solidFill>
          <a:ln w="19050">
            <a:solidFill>
              <a:schemeClr val="lt1"/>
            </a:solidFill>
          </a:ln>
          <a:effectLst/>
        </c:spPr>
      </c:pivotFmt>
      <c:pivotFmt>
        <c:idx val="69"/>
        <c:spPr>
          <a:solidFill>
            <a:schemeClr val="accent1"/>
          </a:solidFill>
          <a:ln w="19050">
            <a:solidFill>
              <a:schemeClr val="lt1"/>
            </a:solidFill>
          </a:ln>
          <a:effectLst/>
        </c:spPr>
      </c:pivotFmt>
      <c:pivotFmt>
        <c:idx val="70"/>
        <c:spPr>
          <a:solidFill>
            <a:schemeClr val="accent1"/>
          </a:solidFill>
          <a:ln w="19050">
            <a:solidFill>
              <a:schemeClr val="lt1"/>
            </a:solidFill>
          </a:ln>
          <a:effectLst/>
        </c:spPr>
      </c:pivotFmt>
      <c:pivotFmt>
        <c:idx val="7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2"/>
        <c:spPr>
          <a:solidFill>
            <a:schemeClr val="accent1"/>
          </a:solidFill>
          <a:ln w="19050">
            <a:solidFill>
              <a:schemeClr val="lt1"/>
            </a:solidFill>
          </a:ln>
          <a:effectLst/>
        </c:spPr>
      </c:pivotFmt>
      <c:pivotFmt>
        <c:idx val="73"/>
        <c:spPr>
          <a:solidFill>
            <a:schemeClr val="accent1"/>
          </a:solidFill>
          <a:ln w="19050">
            <a:solidFill>
              <a:schemeClr val="lt1"/>
            </a:solidFill>
          </a:ln>
          <a:effectLst/>
        </c:spPr>
      </c:pivotFmt>
      <c:pivotFmt>
        <c:idx val="74"/>
        <c:spPr>
          <a:solidFill>
            <a:schemeClr val="accent1"/>
          </a:solidFill>
          <a:ln w="19050">
            <a:solidFill>
              <a:schemeClr val="lt1"/>
            </a:solidFill>
          </a:ln>
          <a:effectLst/>
        </c:spPr>
      </c:pivotFmt>
      <c:pivotFmt>
        <c:idx val="75"/>
        <c:spPr>
          <a:solidFill>
            <a:schemeClr val="accent1"/>
          </a:solidFill>
          <a:ln w="19050">
            <a:solidFill>
              <a:schemeClr val="lt1"/>
            </a:solidFill>
          </a:ln>
          <a:effectLst/>
        </c:spPr>
      </c:pivotFmt>
      <c:pivotFmt>
        <c:idx val="76"/>
        <c:spPr>
          <a:solidFill>
            <a:schemeClr val="accent1"/>
          </a:solidFill>
          <a:ln w="19050">
            <a:solidFill>
              <a:schemeClr val="lt1"/>
            </a:solidFill>
          </a:ln>
          <a:effectLst/>
        </c:spPr>
      </c:pivotFmt>
      <c:pivotFmt>
        <c:idx val="77"/>
        <c:spPr>
          <a:solidFill>
            <a:schemeClr val="accent1"/>
          </a:solidFill>
          <a:ln w="19050">
            <a:solidFill>
              <a:schemeClr val="lt1"/>
            </a:solidFill>
          </a:ln>
          <a:effectLst/>
        </c:spPr>
      </c:pivotFmt>
      <c:pivotFmt>
        <c:idx val="78"/>
        <c:spPr>
          <a:solidFill>
            <a:schemeClr val="accent1"/>
          </a:solidFill>
          <a:ln w="19050">
            <a:solidFill>
              <a:schemeClr val="lt1"/>
            </a:solidFill>
          </a:ln>
          <a:effectLst/>
        </c:spPr>
      </c:pivotFmt>
      <c:pivotFmt>
        <c:idx val="79"/>
        <c:spPr>
          <a:solidFill>
            <a:schemeClr val="accent1"/>
          </a:solidFill>
          <a:ln w="19050">
            <a:solidFill>
              <a:schemeClr val="lt1"/>
            </a:solidFill>
          </a:ln>
          <a:effectLst/>
        </c:spPr>
      </c:pivotFmt>
      <c:pivotFmt>
        <c:idx val="80"/>
        <c:spPr>
          <a:solidFill>
            <a:schemeClr val="accent1"/>
          </a:solidFill>
          <a:ln w="19050">
            <a:solidFill>
              <a:schemeClr val="lt1"/>
            </a:solidFill>
          </a:ln>
          <a:effectLst/>
        </c:spPr>
      </c:pivotFmt>
      <c:pivotFmt>
        <c:idx val="81"/>
        <c:spPr>
          <a:solidFill>
            <a:schemeClr val="accent1"/>
          </a:solidFill>
          <a:ln w="19050">
            <a:solidFill>
              <a:schemeClr val="lt1"/>
            </a:solidFill>
          </a:ln>
          <a:effectLst/>
        </c:spPr>
      </c:pivotFmt>
      <c:pivotFmt>
        <c:idx val="82"/>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3"/>
        <c:spPr>
          <a:solidFill>
            <a:schemeClr val="accent1"/>
          </a:solidFill>
          <a:ln w="19050">
            <a:solidFill>
              <a:schemeClr val="lt1"/>
            </a:solidFill>
          </a:ln>
          <a:effectLst/>
        </c:spPr>
      </c:pivotFmt>
      <c:pivotFmt>
        <c:idx val="84"/>
        <c:spPr>
          <a:solidFill>
            <a:schemeClr val="accent1"/>
          </a:solidFill>
          <a:ln w="19050">
            <a:solidFill>
              <a:schemeClr val="lt1"/>
            </a:solidFill>
          </a:ln>
          <a:effectLst/>
        </c:spPr>
      </c:pivotFmt>
      <c:pivotFmt>
        <c:idx val="85"/>
        <c:spPr>
          <a:solidFill>
            <a:schemeClr val="accent1"/>
          </a:solidFill>
          <a:ln w="19050">
            <a:solidFill>
              <a:schemeClr val="lt1"/>
            </a:solidFill>
          </a:ln>
          <a:effectLst/>
        </c:spPr>
      </c:pivotFmt>
      <c:pivotFmt>
        <c:idx val="86"/>
        <c:spPr>
          <a:solidFill>
            <a:schemeClr val="accent1"/>
          </a:solidFill>
          <a:ln w="19050">
            <a:solidFill>
              <a:schemeClr val="lt1"/>
            </a:solidFill>
          </a:ln>
          <a:effectLst/>
        </c:spPr>
      </c:pivotFmt>
      <c:pivotFmt>
        <c:idx val="87"/>
        <c:spPr>
          <a:solidFill>
            <a:schemeClr val="accent1"/>
          </a:solidFill>
          <a:ln w="19050">
            <a:solidFill>
              <a:schemeClr val="lt1"/>
            </a:solidFill>
          </a:ln>
          <a:effectLst/>
        </c:spPr>
      </c:pivotFmt>
      <c:pivotFmt>
        <c:idx val="88"/>
        <c:spPr>
          <a:solidFill>
            <a:schemeClr val="accent1"/>
          </a:solidFill>
          <a:ln w="19050">
            <a:solidFill>
              <a:schemeClr val="lt1"/>
            </a:solidFill>
          </a:ln>
          <a:effectLst/>
        </c:spPr>
      </c:pivotFmt>
      <c:pivotFmt>
        <c:idx val="89"/>
        <c:spPr>
          <a:solidFill>
            <a:schemeClr val="accent1"/>
          </a:solidFill>
          <a:ln w="19050">
            <a:solidFill>
              <a:schemeClr val="lt1"/>
            </a:solidFill>
          </a:ln>
          <a:effectLst/>
        </c:spPr>
      </c:pivotFmt>
      <c:pivotFmt>
        <c:idx val="90"/>
        <c:spPr>
          <a:solidFill>
            <a:schemeClr val="accent1"/>
          </a:solidFill>
          <a:ln w="19050">
            <a:solidFill>
              <a:schemeClr val="lt1"/>
            </a:solidFill>
          </a:ln>
          <a:effectLst/>
        </c:spPr>
      </c:pivotFmt>
      <c:pivotFmt>
        <c:idx val="91"/>
        <c:spPr>
          <a:solidFill>
            <a:schemeClr val="accent1"/>
          </a:solidFill>
          <a:ln w="19050">
            <a:solidFill>
              <a:schemeClr val="lt1"/>
            </a:solidFill>
          </a:ln>
          <a:effectLst/>
        </c:spPr>
      </c:pivotFmt>
      <c:pivotFmt>
        <c:idx val="92"/>
        <c:spPr>
          <a:solidFill>
            <a:schemeClr val="accent1"/>
          </a:solidFill>
          <a:ln w="19050">
            <a:solidFill>
              <a:schemeClr val="lt1"/>
            </a:solidFill>
          </a:ln>
          <a:effectLst/>
        </c:spPr>
      </c:pivotFmt>
      <c:pivotFmt>
        <c:idx val="93"/>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4"/>
        <c:spPr>
          <a:solidFill>
            <a:schemeClr val="accent1"/>
          </a:solidFill>
          <a:ln w="19050">
            <a:solidFill>
              <a:schemeClr val="lt1"/>
            </a:solidFill>
          </a:ln>
          <a:effectLst/>
        </c:spPr>
      </c:pivotFmt>
      <c:pivotFmt>
        <c:idx val="95"/>
        <c:spPr>
          <a:solidFill>
            <a:schemeClr val="accent1"/>
          </a:solidFill>
          <a:ln w="19050">
            <a:solidFill>
              <a:schemeClr val="lt1"/>
            </a:solidFill>
          </a:ln>
          <a:effectLst/>
        </c:spPr>
      </c:pivotFmt>
      <c:pivotFmt>
        <c:idx val="96"/>
        <c:spPr>
          <a:solidFill>
            <a:schemeClr val="accent1"/>
          </a:solidFill>
          <a:ln w="19050">
            <a:solidFill>
              <a:schemeClr val="lt1"/>
            </a:solidFill>
          </a:ln>
          <a:effectLst/>
        </c:spPr>
      </c:pivotFmt>
      <c:pivotFmt>
        <c:idx val="97"/>
        <c:spPr>
          <a:solidFill>
            <a:schemeClr val="accent1"/>
          </a:solidFill>
          <a:ln w="19050">
            <a:solidFill>
              <a:schemeClr val="lt1"/>
            </a:solidFill>
          </a:ln>
          <a:effectLst/>
        </c:spPr>
      </c:pivotFmt>
      <c:pivotFmt>
        <c:idx val="98"/>
        <c:spPr>
          <a:solidFill>
            <a:schemeClr val="accent1"/>
          </a:solidFill>
          <a:ln w="19050">
            <a:solidFill>
              <a:schemeClr val="lt1"/>
            </a:solidFill>
          </a:ln>
          <a:effectLst/>
        </c:spPr>
      </c:pivotFmt>
      <c:pivotFmt>
        <c:idx val="99"/>
        <c:spPr>
          <a:solidFill>
            <a:schemeClr val="accent1"/>
          </a:solidFill>
          <a:ln w="19050">
            <a:solidFill>
              <a:schemeClr val="lt1"/>
            </a:solidFill>
          </a:ln>
          <a:effectLst/>
        </c:spPr>
      </c:pivotFmt>
      <c:pivotFmt>
        <c:idx val="100"/>
        <c:spPr>
          <a:solidFill>
            <a:schemeClr val="accent1"/>
          </a:solidFill>
          <a:ln w="19050">
            <a:solidFill>
              <a:schemeClr val="lt1"/>
            </a:solidFill>
          </a:ln>
          <a:effectLst/>
        </c:spPr>
      </c:pivotFmt>
      <c:pivotFmt>
        <c:idx val="101"/>
        <c:spPr>
          <a:solidFill>
            <a:schemeClr val="accent1"/>
          </a:solidFill>
          <a:ln w="19050">
            <a:solidFill>
              <a:schemeClr val="lt1"/>
            </a:solidFill>
          </a:ln>
          <a:effectLst/>
        </c:spPr>
      </c:pivotFmt>
      <c:pivotFmt>
        <c:idx val="102"/>
        <c:spPr>
          <a:solidFill>
            <a:schemeClr val="accent1"/>
          </a:solidFill>
          <a:ln w="19050">
            <a:solidFill>
              <a:schemeClr val="lt1"/>
            </a:solidFill>
          </a:ln>
          <a:effectLst/>
        </c:spPr>
      </c:pivotFmt>
      <c:pivotFmt>
        <c:idx val="103"/>
        <c:spPr>
          <a:solidFill>
            <a:schemeClr val="accent1"/>
          </a:solidFill>
          <a:ln w="19050">
            <a:solidFill>
              <a:schemeClr val="lt1"/>
            </a:solidFill>
          </a:ln>
          <a:effectLst/>
        </c:spPr>
      </c:pivotFmt>
      <c:pivotFmt>
        <c:idx val="104"/>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5"/>
        <c:spPr>
          <a:solidFill>
            <a:schemeClr val="accent1"/>
          </a:solidFill>
          <a:ln w="19050">
            <a:solidFill>
              <a:schemeClr val="lt1"/>
            </a:solidFill>
          </a:ln>
          <a:effectLst/>
        </c:spPr>
      </c:pivotFmt>
      <c:pivotFmt>
        <c:idx val="106"/>
        <c:spPr>
          <a:solidFill>
            <a:schemeClr val="accent1"/>
          </a:solidFill>
          <a:ln w="19050">
            <a:solidFill>
              <a:schemeClr val="lt1"/>
            </a:solidFill>
          </a:ln>
          <a:effectLst/>
        </c:spPr>
      </c:pivotFmt>
      <c:pivotFmt>
        <c:idx val="107"/>
        <c:spPr>
          <a:solidFill>
            <a:schemeClr val="accent1"/>
          </a:solidFill>
          <a:ln w="19050">
            <a:solidFill>
              <a:schemeClr val="lt1"/>
            </a:solidFill>
          </a:ln>
          <a:effectLst/>
        </c:spPr>
      </c:pivotFmt>
      <c:pivotFmt>
        <c:idx val="108"/>
        <c:spPr>
          <a:solidFill>
            <a:schemeClr val="accent1"/>
          </a:solidFill>
          <a:ln w="19050">
            <a:solidFill>
              <a:schemeClr val="lt1"/>
            </a:solidFill>
          </a:ln>
          <a:effectLst/>
        </c:spPr>
      </c:pivotFmt>
      <c:pivotFmt>
        <c:idx val="109"/>
        <c:spPr>
          <a:solidFill>
            <a:schemeClr val="accent1"/>
          </a:solidFill>
          <a:ln w="19050">
            <a:solidFill>
              <a:schemeClr val="lt1"/>
            </a:solidFill>
          </a:ln>
          <a:effectLst/>
        </c:spPr>
      </c:pivotFmt>
      <c:pivotFmt>
        <c:idx val="110"/>
        <c:spPr>
          <a:solidFill>
            <a:schemeClr val="accent1"/>
          </a:solidFill>
          <a:ln w="19050">
            <a:solidFill>
              <a:schemeClr val="lt1"/>
            </a:solidFill>
          </a:ln>
          <a:effectLst/>
        </c:spPr>
      </c:pivotFmt>
      <c:pivotFmt>
        <c:idx val="111"/>
        <c:spPr>
          <a:solidFill>
            <a:schemeClr val="accent1"/>
          </a:solidFill>
          <a:ln w="19050">
            <a:solidFill>
              <a:schemeClr val="lt1"/>
            </a:solidFill>
          </a:ln>
          <a:effectLst/>
        </c:spPr>
      </c:pivotFmt>
      <c:pivotFmt>
        <c:idx val="112"/>
        <c:spPr>
          <a:solidFill>
            <a:schemeClr val="accent1"/>
          </a:solidFill>
          <a:ln w="19050">
            <a:solidFill>
              <a:schemeClr val="lt1"/>
            </a:solidFill>
          </a:ln>
          <a:effectLst/>
        </c:spPr>
      </c:pivotFmt>
      <c:pivotFmt>
        <c:idx val="113"/>
        <c:spPr>
          <a:solidFill>
            <a:schemeClr val="accent1"/>
          </a:solidFill>
          <a:ln w="19050">
            <a:solidFill>
              <a:schemeClr val="lt1"/>
            </a:solidFill>
          </a:ln>
          <a:effectLst/>
        </c:spPr>
      </c:pivotFmt>
      <c:pivotFmt>
        <c:idx val="114"/>
        <c:spPr>
          <a:solidFill>
            <a:schemeClr val="accent1"/>
          </a:solidFill>
          <a:ln w="19050">
            <a:solidFill>
              <a:schemeClr val="lt1"/>
            </a:solidFill>
          </a:ln>
          <a:effectLst/>
        </c:spPr>
      </c:pivotFmt>
    </c:pivotFmts>
    <c:plotArea>
      <c:layout/>
      <c:pieChart>
        <c:varyColors val="1"/>
        <c:ser>
          <c:idx val="0"/>
          <c:order val="0"/>
          <c:tx>
            <c:strRef>
              <c:f>Sheet2!$B$3:$B$4</c:f>
              <c:strCache>
                <c:ptCount val="1"/>
                <c:pt idx="0">
                  <c:v>HIGH</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A38-410D-A80B-0FDBDAEA595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9A38-410D-A80B-0FDBDAEA595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9A38-410D-A80B-0FDBDAEA595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9A38-410D-A80B-0FDBDAEA5950}"/>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9A38-410D-A80B-0FDBDAEA5950}"/>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9A38-410D-A80B-0FDBDAEA5950}"/>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9A38-410D-A80B-0FDBDAEA5950}"/>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9A38-410D-A80B-0FDBDAEA5950}"/>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9A38-410D-A80B-0FDBDAEA5950}"/>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9A38-410D-A80B-0FDBDAEA5950}"/>
              </c:ext>
            </c:extLst>
          </c:dPt>
          <c:cat>
            <c:strRef>
              <c:f>Sheet2!$A$5:$A$15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Sheet2!$B$5:$B$15</c:f>
              <c:numCache>
                <c:formatCode>General</c:formatCode>
                <c:ptCount val="10"/>
                <c:pt idx="0">
                  <c:v>8</c:v>
                </c:pt>
                <c:pt idx="1">
                  <c:v>4</c:v>
                </c:pt>
                <c:pt idx="2">
                  <c:v>9</c:v>
                </c:pt>
                <c:pt idx="3">
                  <c:v>5</c:v>
                </c:pt>
                <c:pt idx="4">
                  <c:v>4</c:v>
                </c:pt>
                <c:pt idx="5">
                  <c:v>10</c:v>
                </c:pt>
                <c:pt idx="6">
                  <c:v>11</c:v>
                </c:pt>
                <c:pt idx="7">
                  <c:v>13</c:v>
                </c:pt>
                <c:pt idx="8">
                  <c:v>7</c:v>
                </c:pt>
                <c:pt idx="9">
                  <c:v>5</c:v>
                </c:pt>
              </c:numCache>
            </c:numRef>
          </c:val>
          <c:extLst>
            <c:ext xmlns:c16="http://schemas.microsoft.com/office/drawing/2014/chart" uri="{C3380CC4-5D6E-409C-BE32-E72D297353CC}">
              <c16:uniqueId val="{00000014-9A38-410D-A80B-0FDBDAEA5950}"/>
            </c:ext>
          </c:extLst>
        </c:ser>
        <c:ser>
          <c:idx val="1"/>
          <c:order val="1"/>
          <c:tx>
            <c:strRef>
              <c:f>Sheet2!$C$3:$C$4</c:f>
              <c:strCache>
                <c:ptCount val="1"/>
                <c:pt idx="0">
                  <c:v>LOW</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16-9A38-410D-A80B-0FDBDAEA595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18-9A38-410D-A80B-0FDBDAEA595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1A-9A38-410D-A80B-0FDBDAEA595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1C-9A38-410D-A80B-0FDBDAEA5950}"/>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1E-9A38-410D-A80B-0FDBDAEA5950}"/>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20-9A38-410D-A80B-0FDBDAEA5950}"/>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22-9A38-410D-A80B-0FDBDAEA5950}"/>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24-9A38-410D-A80B-0FDBDAEA5950}"/>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26-9A38-410D-A80B-0FDBDAEA5950}"/>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28-9A38-410D-A80B-0FDBDAEA5950}"/>
              </c:ext>
            </c:extLst>
          </c:dPt>
          <c:cat>
            <c:strRef>
              <c:f>Sheet2!$A$5:$A$15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Sheet2!$C$5:$C$15</c:f>
              <c:numCache>
                <c:formatCode>General</c:formatCode>
                <c:ptCount val="10"/>
                <c:pt idx="0">
                  <c:v>13</c:v>
                </c:pt>
                <c:pt idx="1">
                  <c:v>13</c:v>
                </c:pt>
                <c:pt idx="2">
                  <c:v>15</c:v>
                </c:pt>
                <c:pt idx="3">
                  <c:v>11</c:v>
                </c:pt>
                <c:pt idx="4">
                  <c:v>9</c:v>
                </c:pt>
                <c:pt idx="5">
                  <c:v>11</c:v>
                </c:pt>
                <c:pt idx="6">
                  <c:v>12</c:v>
                </c:pt>
                <c:pt idx="7">
                  <c:v>16</c:v>
                </c:pt>
                <c:pt idx="8">
                  <c:v>18</c:v>
                </c:pt>
                <c:pt idx="9">
                  <c:v>12</c:v>
                </c:pt>
              </c:numCache>
            </c:numRef>
          </c:val>
          <c:extLst>
            <c:ext xmlns:c16="http://schemas.microsoft.com/office/drawing/2014/chart" uri="{C3380CC4-5D6E-409C-BE32-E72D297353CC}">
              <c16:uniqueId val="{00000029-9A38-410D-A80B-0FDBDAEA5950}"/>
            </c:ext>
          </c:extLst>
        </c:ser>
        <c:ser>
          <c:idx val="2"/>
          <c:order val="2"/>
          <c:tx>
            <c:strRef>
              <c:f>Sheet2!$D$3:$D$4</c:f>
              <c:strCache>
                <c:ptCount val="1"/>
                <c:pt idx="0">
                  <c:v>MED</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2B-9A38-410D-A80B-0FDBDAEA595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2D-9A38-410D-A80B-0FDBDAEA595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2F-9A38-410D-A80B-0FDBDAEA595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31-9A38-410D-A80B-0FDBDAEA5950}"/>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33-9A38-410D-A80B-0FDBDAEA5950}"/>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35-9A38-410D-A80B-0FDBDAEA5950}"/>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37-9A38-410D-A80B-0FDBDAEA5950}"/>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39-9A38-410D-A80B-0FDBDAEA5950}"/>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3B-9A38-410D-A80B-0FDBDAEA5950}"/>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3D-9A38-410D-A80B-0FDBDAEA5950}"/>
              </c:ext>
            </c:extLst>
          </c:dPt>
          <c:cat>
            <c:strRef>
              <c:f>Sheet2!$A$5:$A$15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Sheet2!$D$5:$D$15</c:f>
              <c:numCache>
                <c:formatCode>General</c:formatCode>
                <c:ptCount val="10"/>
                <c:pt idx="0">
                  <c:v>37</c:v>
                </c:pt>
                <c:pt idx="1">
                  <c:v>30</c:v>
                </c:pt>
                <c:pt idx="2">
                  <c:v>35</c:v>
                </c:pt>
                <c:pt idx="3">
                  <c:v>32</c:v>
                </c:pt>
                <c:pt idx="4">
                  <c:v>27</c:v>
                </c:pt>
                <c:pt idx="5">
                  <c:v>31</c:v>
                </c:pt>
                <c:pt idx="6">
                  <c:v>37</c:v>
                </c:pt>
                <c:pt idx="7">
                  <c:v>34</c:v>
                </c:pt>
                <c:pt idx="8">
                  <c:v>26</c:v>
                </c:pt>
                <c:pt idx="9">
                  <c:v>30</c:v>
                </c:pt>
              </c:numCache>
            </c:numRef>
          </c:val>
          <c:extLst>
            <c:ext xmlns:c16="http://schemas.microsoft.com/office/drawing/2014/chart" uri="{C3380CC4-5D6E-409C-BE32-E72D297353CC}">
              <c16:uniqueId val="{0000003E-9A38-410D-A80B-0FDBDAEA5950}"/>
            </c:ext>
          </c:extLst>
        </c:ser>
        <c:ser>
          <c:idx val="3"/>
          <c:order val="3"/>
          <c:tx>
            <c:strRef>
              <c:f>Sheet2!$E$3:$E$4</c:f>
              <c:strCache>
                <c:ptCount val="1"/>
                <c:pt idx="0">
                  <c:v>VERY HIGH</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40-9A38-410D-A80B-0FDBDAEA595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42-9A38-410D-A80B-0FDBDAEA595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44-9A38-410D-A80B-0FDBDAEA595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46-9A38-410D-A80B-0FDBDAEA5950}"/>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48-9A38-410D-A80B-0FDBDAEA5950}"/>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4A-9A38-410D-A80B-0FDBDAEA5950}"/>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4C-9A38-410D-A80B-0FDBDAEA5950}"/>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4E-9A38-410D-A80B-0FDBDAEA5950}"/>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50-9A38-410D-A80B-0FDBDAEA5950}"/>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52-9A38-410D-A80B-0FDBDAEA5950}"/>
              </c:ext>
            </c:extLst>
          </c:dPt>
          <c:cat>
            <c:strRef>
              <c:f>Sheet2!$A$5:$A$15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Sheet2!$E$5:$E$15</c:f>
              <c:numCache>
                <c:formatCode>General</c:formatCode>
                <c:ptCount val="10"/>
                <c:pt idx="0">
                  <c:v>7</c:v>
                </c:pt>
                <c:pt idx="1">
                  <c:v>7</c:v>
                </c:pt>
                <c:pt idx="2">
                  <c:v>5</c:v>
                </c:pt>
                <c:pt idx="3">
                  <c:v>3</c:v>
                </c:pt>
                <c:pt idx="4">
                  <c:v>4</c:v>
                </c:pt>
                <c:pt idx="5">
                  <c:v>4</c:v>
                </c:pt>
                <c:pt idx="6">
                  <c:v>3</c:v>
                </c:pt>
                <c:pt idx="7">
                  <c:v>7</c:v>
                </c:pt>
                <c:pt idx="8">
                  <c:v>3</c:v>
                </c:pt>
                <c:pt idx="9">
                  <c:v>4</c:v>
                </c:pt>
              </c:numCache>
            </c:numRef>
          </c:val>
          <c:extLst>
            <c:ext xmlns:c16="http://schemas.microsoft.com/office/drawing/2014/chart" uri="{C3380CC4-5D6E-409C-BE32-E72D297353CC}">
              <c16:uniqueId val="{00000053-9A38-410D-A80B-0FDBDAEA5950}"/>
            </c:ext>
          </c:extLst>
        </c:ser>
        <c:ser>
          <c:idx val="4"/>
          <c:order val="4"/>
          <c:tx>
            <c:strRef>
              <c:f>Sheet2!$F$3:$F$4</c:f>
              <c:strCache>
                <c:ptCount val="1"/>
                <c:pt idx="0">
                  <c:v>(blank)</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55-9A38-410D-A80B-0FDBDAEA595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57-9A38-410D-A80B-0FDBDAEA595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59-9A38-410D-A80B-0FDBDAEA595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5B-9A38-410D-A80B-0FDBDAEA5950}"/>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5D-9A38-410D-A80B-0FDBDAEA5950}"/>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5F-9A38-410D-A80B-0FDBDAEA5950}"/>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61-9A38-410D-A80B-0FDBDAEA5950}"/>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63-9A38-410D-A80B-0FDBDAEA5950}"/>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65-9A38-410D-A80B-0FDBDAEA5950}"/>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67-9A38-410D-A80B-0FDBDAEA5950}"/>
              </c:ext>
            </c:extLst>
          </c:dPt>
          <c:cat>
            <c:strRef>
              <c:f>Sheet2!$A$5:$A$15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Sheet2!$F$5:$F$15</c:f>
              <c:numCache>
                <c:formatCode>General</c:formatCode>
                <c:ptCount val="10"/>
                <c:pt idx="0">
                  <c:v>62</c:v>
                </c:pt>
                <c:pt idx="1">
                  <c:v>57</c:v>
                </c:pt>
                <c:pt idx="2">
                  <c:v>61</c:v>
                </c:pt>
                <c:pt idx="3">
                  <c:v>57</c:v>
                </c:pt>
                <c:pt idx="4">
                  <c:v>46</c:v>
                </c:pt>
                <c:pt idx="5">
                  <c:v>65</c:v>
                </c:pt>
                <c:pt idx="6">
                  <c:v>49</c:v>
                </c:pt>
                <c:pt idx="7">
                  <c:v>43</c:v>
                </c:pt>
                <c:pt idx="8">
                  <c:v>50</c:v>
                </c:pt>
                <c:pt idx="9">
                  <c:v>48</c:v>
                </c:pt>
              </c:numCache>
            </c:numRef>
          </c:val>
          <c:extLst>
            <c:ext xmlns:c16="http://schemas.microsoft.com/office/drawing/2014/chart" uri="{C3380CC4-5D6E-409C-BE32-E72D297353CC}">
              <c16:uniqueId val="{00000068-9A38-410D-A80B-0FDBDAEA5950}"/>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11B52F3-3738-4B53-A247-DEE5E000A7C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4733CC56-F223-40C1-9246-84C94478179B}">
      <dgm:prSet/>
      <dgm:spPr/>
      <dgm:t>
        <a:bodyPr/>
        <a:lstStyle/>
        <a:p>
          <a:r>
            <a:rPr lang="en-IN" dirty="0"/>
            <a:t>Employee Performance Analysis Using Excel</a:t>
          </a:r>
        </a:p>
      </dgm:t>
    </dgm:pt>
    <dgm:pt modelId="{0AA40B7E-8822-4A29-875E-D4D7749B5734}" type="parTrans" cxnId="{DAA1B604-7C4C-4742-AF98-4AB8A8296D9E}">
      <dgm:prSet/>
      <dgm:spPr/>
      <dgm:t>
        <a:bodyPr/>
        <a:lstStyle/>
        <a:p>
          <a:endParaRPr lang="en-IN"/>
        </a:p>
      </dgm:t>
    </dgm:pt>
    <dgm:pt modelId="{C46A45D7-1103-47D6-B924-6DE8994FD5CA}" type="sibTrans" cxnId="{DAA1B604-7C4C-4742-AF98-4AB8A8296D9E}">
      <dgm:prSet/>
      <dgm:spPr/>
      <dgm:t>
        <a:bodyPr/>
        <a:lstStyle/>
        <a:p>
          <a:endParaRPr lang="en-IN"/>
        </a:p>
      </dgm:t>
    </dgm:pt>
    <dgm:pt modelId="{59EE3A09-6C2C-4974-9524-DD3F37958F24}" type="pres">
      <dgm:prSet presAssocID="{211B52F3-3738-4B53-A247-DEE5E000A7C4}" presName="linear" presStyleCnt="0">
        <dgm:presLayoutVars>
          <dgm:animLvl val="lvl"/>
          <dgm:resizeHandles val="exact"/>
        </dgm:presLayoutVars>
      </dgm:prSet>
      <dgm:spPr/>
    </dgm:pt>
    <dgm:pt modelId="{6EED02CC-4743-4872-AAB5-C1A3517AE1F7}" type="pres">
      <dgm:prSet presAssocID="{4733CC56-F223-40C1-9246-84C94478179B}" presName="parentText" presStyleLbl="node1" presStyleIdx="0" presStyleCnt="1" custScaleX="69586" custScaleY="34541" custLinFactNeighborX="-1390" custLinFactNeighborY="2528">
        <dgm:presLayoutVars>
          <dgm:chMax val="0"/>
          <dgm:bulletEnabled val="1"/>
        </dgm:presLayoutVars>
      </dgm:prSet>
      <dgm:spPr/>
    </dgm:pt>
  </dgm:ptLst>
  <dgm:cxnLst>
    <dgm:cxn modelId="{DAA1B604-7C4C-4742-AF98-4AB8A8296D9E}" srcId="{211B52F3-3738-4B53-A247-DEE5E000A7C4}" destId="{4733CC56-F223-40C1-9246-84C94478179B}" srcOrd="0" destOrd="0" parTransId="{0AA40B7E-8822-4A29-875E-D4D7749B5734}" sibTransId="{C46A45D7-1103-47D6-B924-6DE8994FD5CA}"/>
    <dgm:cxn modelId="{5DB76320-58B0-4C49-BC86-79887CCC4F76}" type="presOf" srcId="{4733CC56-F223-40C1-9246-84C94478179B}" destId="{6EED02CC-4743-4872-AAB5-C1A3517AE1F7}" srcOrd="0" destOrd="0" presId="urn:microsoft.com/office/officeart/2005/8/layout/vList2"/>
    <dgm:cxn modelId="{4CF0F7A4-2F0C-41CE-837F-4ACACC0DAA1D}" type="presOf" srcId="{211B52F3-3738-4B53-A247-DEE5E000A7C4}" destId="{59EE3A09-6C2C-4974-9524-DD3F37958F24}" srcOrd="0" destOrd="0" presId="urn:microsoft.com/office/officeart/2005/8/layout/vList2"/>
    <dgm:cxn modelId="{7D07D540-1DCC-4180-934C-61BB2D832215}" type="presParOf" srcId="{59EE3A09-6C2C-4974-9524-DD3F37958F24}" destId="{6EED02CC-4743-4872-AAB5-C1A3517AE1F7}"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ED02CC-4743-4872-AAB5-C1A3517AE1F7}">
      <dsp:nvSpPr>
        <dsp:cNvPr id="0" name=""/>
        <dsp:cNvSpPr/>
      </dsp:nvSpPr>
      <dsp:spPr>
        <a:xfrm>
          <a:off x="1431510" y="1855803"/>
          <a:ext cx="7209458" cy="87938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dirty="0"/>
            <a:t>Employee Performance Analysis Using Excel</a:t>
          </a:r>
        </a:p>
      </dsp:txBody>
      <dsp:txXfrm>
        <a:off x="1474438" y="1898731"/>
        <a:ext cx="7123602" cy="79353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9/8/2024</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13.jpg>
</file>

<file path=ppt/media/image14.jpeg>
</file>

<file path=ppt/media/image15.jpeg>
</file>

<file path=ppt/media/image2.jpeg>
</file>

<file path=ppt/media/image3.png>
</file>

<file path=ppt/media/image4.jpeg>
</file>

<file path=ppt/media/image5.jpeg>
</file>

<file path=ppt/media/image6.jp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9/8/2024</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BA5BD7-F043-4D1B-AA17-CD412FC534DE}" type="slidenum">
              <a:rPr lang="en-US" smtClean="0"/>
              <a:t>7</a:t>
            </a:fld>
            <a:endParaRPr lang="en-US"/>
          </a:p>
        </p:txBody>
      </p:sp>
    </p:spTree>
    <p:extLst>
      <p:ext uri="{BB962C8B-B14F-4D97-AF65-F5344CB8AC3E}">
        <p14:creationId xmlns:p14="http://schemas.microsoft.com/office/powerpoint/2010/main" val="4117229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9/8/2024</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9/8/2024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9/8/2024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9/8/2024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9/8/2024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9/8/2024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9/8/2024</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9/8/2024</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9/8/2024</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9/8/2024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9/8/2024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9/8/2024</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4.jpeg"/><Relationship Id="rId1" Type="http://schemas.openxmlformats.org/officeDocument/2006/relationships/slideLayout" Target="../slideLayouts/slideLayout5.xml"/><Relationship Id="rId4" Type="http://schemas.openxmlformats.org/officeDocument/2006/relationships/chart" Target="../charts/char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2" name="Picture 14">
            <a:extLst>
              <a:ext uri="{FF2B5EF4-FFF2-40B4-BE49-F238E27FC236}">
                <a16:creationId xmlns:a16="http://schemas.microsoft.com/office/drawing/2014/main" id="{A19F4A7E-0A6A-9096-D0EF-7AA236DDFE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2503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909836" y="-315416"/>
            <a:ext cx="9361040" cy="2000251"/>
          </a:xfrm>
        </p:spPr>
        <p:txBody>
          <a:bodyPr>
            <a:normAutofit/>
          </a:bodyPr>
          <a:lstStyle/>
          <a:p>
            <a:r>
              <a:rPr lang="en-US" sz="4800" dirty="0"/>
              <a:t>Employee Data Analysis Using Excel</a:t>
            </a:r>
          </a:p>
        </p:txBody>
      </p:sp>
      <p:sp>
        <p:nvSpPr>
          <p:cNvPr id="5" name="Subtitle 4"/>
          <p:cNvSpPr>
            <a:spLocks noGrp="1"/>
          </p:cNvSpPr>
          <p:nvPr>
            <p:ph type="subTitle" idx="1"/>
          </p:nvPr>
        </p:nvSpPr>
        <p:spPr>
          <a:xfrm>
            <a:off x="3574132" y="3074578"/>
            <a:ext cx="8735325" cy="2613000"/>
          </a:xfrm>
        </p:spPr>
        <p:txBody>
          <a:bodyPr>
            <a:normAutofit/>
          </a:bodyPr>
          <a:lstStyle/>
          <a:p>
            <a:r>
              <a:rPr lang="en-US" sz="2400" dirty="0">
                <a:solidFill>
                  <a:schemeClr val="bg2">
                    <a:lumMod val="20000"/>
                    <a:lumOff val="80000"/>
                  </a:schemeClr>
                </a:solidFill>
              </a:rPr>
              <a:t>STUDENT NAME: KAVIYHA SHREE.D</a:t>
            </a:r>
          </a:p>
          <a:p>
            <a:r>
              <a:rPr lang="en-US" sz="2400" dirty="0">
                <a:solidFill>
                  <a:schemeClr val="bg2">
                    <a:lumMod val="20000"/>
                    <a:lumOff val="80000"/>
                  </a:schemeClr>
                </a:solidFill>
              </a:rPr>
              <a:t>REGISTER NO: 312209765</a:t>
            </a:r>
          </a:p>
          <a:p>
            <a:r>
              <a:rPr lang="en-US" sz="2400" dirty="0">
                <a:solidFill>
                  <a:schemeClr val="bg2">
                    <a:lumMod val="20000"/>
                    <a:lumOff val="80000"/>
                  </a:schemeClr>
                </a:solidFill>
              </a:rPr>
              <a:t>DEPARTMENT: B.COM(COMPUTER APPLICATION)</a:t>
            </a:r>
          </a:p>
          <a:p>
            <a:r>
              <a:rPr lang="en-US" sz="2400" dirty="0">
                <a:solidFill>
                  <a:schemeClr val="bg2">
                    <a:lumMod val="20000"/>
                    <a:lumOff val="80000"/>
                  </a:schemeClr>
                </a:solidFill>
              </a:rPr>
              <a:t>COLLEGE: ANNA ADARSH COLLEGE FOR WOMEN</a:t>
            </a:r>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7519A06C-AF1E-BFA5-B73A-B6BE7D91DC8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88825" cy="6856413"/>
          </a:xfrm>
          <a:prstGeom prst="rect">
            <a:avLst/>
          </a:prstGeom>
          <a:noFill/>
          <a:extLst>
            <a:ext uri="{909E8E84-426E-40DD-AFC4-6F175D3DCCD1}">
              <a14:hiddenFill xmlns:a14="http://schemas.microsoft.com/office/drawing/2010/main">
                <a:solidFill>
                  <a:srgbClr val="FFFFFF"/>
                </a:solidFill>
              </a14:hiddenFill>
            </a:ext>
          </a:extLst>
        </p:spPr>
      </p:pic>
      <p:sp>
        <p:nvSpPr>
          <p:cNvPr id="7" name="Title 6"/>
          <p:cNvSpPr>
            <a:spLocks noGrp="1"/>
          </p:cNvSpPr>
          <p:nvPr>
            <p:ph type="title"/>
          </p:nvPr>
        </p:nvSpPr>
        <p:spPr>
          <a:xfrm>
            <a:off x="333772" y="133690"/>
            <a:ext cx="10360501" cy="1223963"/>
          </a:xfrm>
        </p:spPr>
        <p:txBody>
          <a:bodyPr/>
          <a:lstStyle/>
          <a:p>
            <a:r>
              <a:rPr lang="en-US" dirty="0"/>
              <a:t>RESULTS</a:t>
            </a:r>
          </a:p>
        </p:txBody>
      </p:sp>
      <p:graphicFrame>
        <p:nvGraphicFramePr>
          <p:cNvPr id="2" name="Content Placeholder 1">
            <a:extLst>
              <a:ext uri="{FF2B5EF4-FFF2-40B4-BE49-F238E27FC236}">
                <a16:creationId xmlns:a16="http://schemas.microsoft.com/office/drawing/2014/main" id="{974EB71B-8F57-103E-CA95-167DE467B381}"/>
              </a:ext>
            </a:extLst>
          </p:cNvPr>
          <p:cNvGraphicFramePr>
            <a:graphicFrameLocks noGrp="1"/>
          </p:cNvGraphicFramePr>
          <p:nvPr>
            <p:ph sz="half" idx="2"/>
            <p:extLst>
              <p:ext uri="{D42A27DB-BD31-4B8C-83A1-F6EECF244321}">
                <p14:modId xmlns:p14="http://schemas.microsoft.com/office/powerpoint/2010/main" val="3525869421"/>
              </p:ext>
            </p:extLst>
          </p:nvPr>
        </p:nvGraphicFramePr>
        <p:xfrm>
          <a:off x="549796" y="1846887"/>
          <a:ext cx="5078413" cy="34544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Content Placeholder 2">
            <a:extLst>
              <a:ext uri="{FF2B5EF4-FFF2-40B4-BE49-F238E27FC236}">
                <a16:creationId xmlns:a16="http://schemas.microsoft.com/office/drawing/2014/main" id="{132B5D04-0BDD-A27C-04DF-FBBC5A799508}"/>
              </a:ext>
            </a:extLst>
          </p:cNvPr>
          <p:cNvGraphicFramePr>
            <a:graphicFrameLocks noGrp="1"/>
          </p:cNvGraphicFramePr>
          <p:nvPr>
            <p:ph sz="quarter" idx="4"/>
            <p:extLst>
              <p:ext uri="{D42A27DB-BD31-4B8C-83A1-F6EECF244321}">
                <p14:modId xmlns:p14="http://schemas.microsoft.com/office/powerpoint/2010/main" val="4030147994"/>
              </p:ext>
            </p:extLst>
          </p:nvPr>
        </p:nvGraphicFramePr>
        <p:xfrm>
          <a:off x="6238428" y="2060848"/>
          <a:ext cx="5078412" cy="34544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672039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2" name="Picture 4">
            <a:extLst>
              <a:ext uri="{FF2B5EF4-FFF2-40B4-BE49-F238E27FC236}">
                <a16:creationId xmlns:a16="http://schemas.microsoft.com/office/drawing/2014/main" id="{32F106CE-747E-FA60-6C53-F033C85759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287099"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DC06E00-BF44-8099-E81F-E22F41714F34}"/>
              </a:ext>
            </a:extLst>
          </p:cNvPr>
          <p:cNvSpPr>
            <a:spLocks noGrp="1"/>
          </p:cNvSpPr>
          <p:nvPr>
            <p:ph type="title"/>
          </p:nvPr>
        </p:nvSpPr>
        <p:spPr>
          <a:xfrm>
            <a:off x="837828" y="-1042426"/>
            <a:ext cx="4647142" cy="2438400"/>
          </a:xfrm>
        </p:spPr>
        <p:txBody>
          <a:bodyPr/>
          <a:lstStyle/>
          <a:p>
            <a:r>
              <a:rPr lang="en-IN" dirty="0">
                <a:solidFill>
                  <a:schemeClr val="tx1">
                    <a:lumMod val="95000"/>
                  </a:schemeClr>
                </a:solidFill>
              </a:rPr>
              <a:t>conclusion</a:t>
            </a:r>
          </a:p>
        </p:txBody>
      </p:sp>
      <p:sp>
        <p:nvSpPr>
          <p:cNvPr id="3" name="Text Placeholder 2">
            <a:extLst>
              <a:ext uri="{FF2B5EF4-FFF2-40B4-BE49-F238E27FC236}">
                <a16:creationId xmlns:a16="http://schemas.microsoft.com/office/drawing/2014/main" id="{35E358C0-4932-888E-D04A-89F0A181451E}"/>
              </a:ext>
            </a:extLst>
          </p:cNvPr>
          <p:cNvSpPr>
            <a:spLocks noGrp="1"/>
          </p:cNvSpPr>
          <p:nvPr>
            <p:ph type="body" sz="half" idx="2"/>
          </p:nvPr>
        </p:nvSpPr>
        <p:spPr>
          <a:xfrm>
            <a:off x="1125860" y="2099251"/>
            <a:ext cx="9217024" cy="3644552"/>
          </a:xfrm>
        </p:spPr>
        <p:txBody>
          <a:bodyPr>
            <a:normAutofit/>
          </a:bodyPr>
          <a:lstStyle/>
          <a:p>
            <a:pPr marL="342900" indent="-342900">
              <a:buFont typeface="Wingdings" panose="05000000000000000000" pitchFamily="2" charset="2"/>
              <a:buChar char="Ø"/>
            </a:pPr>
            <a:r>
              <a:rPr lang="en-IN" sz="2800" dirty="0"/>
              <a:t>From the above analysis the low level ,medium level to be improved by assigning various tasks and training in their field.</a:t>
            </a:r>
          </a:p>
          <a:p>
            <a:pPr marL="342900" indent="-342900">
              <a:buFont typeface="Wingdings" panose="05000000000000000000" pitchFamily="2" charset="2"/>
              <a:buChar char="Ø"/>
            </a:pPr>
            <a:r>
              <a:rPr lang="en-IN" sz="2800" dirty="0"/>
              <a:t>The current high and very high level employees are improve their  intensity by rewards and appreciations towards their growth to increase their participation and to give more potential towards their project.</a:t>
            </a:r>
          </a:p>
        </p:txBody>
      </p:sp>
      <p:sp>
        <p:nvSpPr>
          <p:cNvPr id="12" name="AutoShape 4">
            <a:extLst>
              <a:ext uri="{FF2B5EF4-FFF2-40B4-BE49-F238E27FC236}">
                <a16:creationId xmlns:a16="http://schemas.microsoft.com/office/drawing/2014/main" id="{6A428542-EEC7-F7F1-B498-6B0FCCBDE774}"/>
              </a:ext>
            </a:extLst>
          </p:cNvPr>
          <p:cNvSpPr>
            <a:spLocks noChangeAspect="1" noChangeArrowheads="1"/>
          </p:cNvSpPr>
          <p:nvPr/>
        </p:nvSpPr>
        <p:spPr bwMode="auto">
          <a:xfrm>
            <a:off x="5942012" y="692696"/>
            <a:ext cx="1520551" cy="288870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9996624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F706A934-DD75-7C05-F2BC-5FCC165463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224120" cy="6858000"/>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2"/>
          <p:cNvSpPr>
            <a:spLocks noGrp="1"/>
          </p:cNvSpPr>
          <p:nvPr>
            <p:ph type="title"/>
          </p:nvPr>
        </p:nvSpPr>
        <p:spPr>
          <a:xfrm>
            <a:off x="914161" y="188640"/>
            <a:ext cx="10360501" cy="1223963"/>
          </a:xfrm>
        </p:spPr>
        <p:txBody>
          <a:bodyPr/>
          <a:lstStyle/>
          <a:p>
            <a:r>
              <a:rPr lang="en-US" dirty="0"/>
              <a:t>PROJECT TITLE</a:t>
            </a:r>
          </a:p>
        </p:txBody>
      </p:sp>
      <p:graphicFrame>
        <p:nvGraphicFramePr>
          <p:cNvPr id="8" name="Content Placeholder 7">
            <a:extLst>
              <a:ext uri="{FF2B5EF4-FFF2-40B4-BE49-F238E27FC236}">
                <a16:creationId xmlns:a16="http://schemas.microsoft.com/office/drawing/2014/main" id="{971062E4-F0A3-6F5F-8FD4-C9AEBDE9BE10}"/>
              </a:ext>
            </a:extLst>
          </p:cNvPr>
          <p:cNvGraphicFramePr>
            <a:graphicFrameLocks noGrp="1"/>
          </p:cNvGraphicFramePr>
          <p:nvPr>
            <p:ph idx="1"/>
            <p:extLst>
              <p:ext uri="{D42A27DB-BD31-4B8C-83A1-F6EECF244321}">
                <p14:modId xmlns:p14="http://schemas.microsoft.com/office/powerpoint/2010/main" val="2635997738"/>
              </p:ext>
            </p:extLst>
          </p:nvPr>
        </p:nvGraphicFramePr>
        <p:xfrm>
          <a:off x="1413892" y="1197864"/>
          <a:ext cx="10360501" cy="44622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2911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36" name="Picture 16">
            <a:extLst>
              <a:ext uri="{FF2B5EF4-FFF2-40B4-BE49-F238E27FC236}">
                <a16:creationId xmlns:a16="http://schemas.microsoft.com/office/drawing/2014/main" id="{3A016D12-2F80-C3DC-5F35-CAAC9DC69D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88825" cy="6857999"/>
          </a:xfrm>
          <a:prstGeom prst="rect">
            <a:avLst/>
          </a:prstGeom>
          <a:noFill/>
          <a:extLst>
            <a:ext uri="{909E8E84-426E-40DD-AFC4-6F175D3DCCD1}">
              <a14:hiddenFill xmlns:a14="http://schemas.microsoft.com/office/drawing/2010/main">
                <a:solidFill>
                  <a:srgbClr val="FFFFFF"/>
                </a:solidFill>
              </a14:hiddenFill>
            </a:ext>
          </a:extLst>
        </p:spPr>
      </p:pic>
      <p:pic>
        <p:nvPicPr>
          <p:cNvPr id="8" name="Content Placeholder 7">
            <a:extLst>
              <a:ext uri="{FF2B5EF4-FFF2-40B4-BE49-F238E27FC236}">
                <a16:creationId xmlns:a16="http://schemas.microsoft.com/office/drawing/2014/main" id="{CE931DDD-7002-4263-76EE-AE72E26FFA47}"/>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765820" y="1992718"/>
            <a:ext cx="3734486" cy="3526408"/>
          </a:xfrm>
        </p:spPr>
      </p:pic>
      <p:sp>
        <p:nvSpPr>
          <p:cNvPr id="5" name="Text Placeholder 4">
            <a:extLst>
              <a:ext uri="{FF2B5EF4-FFF2-40B4-BE49-F238E27FC236}">
                <a16:creationId xmlns:a16="http://schemas.microsoft.com/office/drawing/2014/main" id="{46697E16-820C-5823-D24A-E28E93F23A93}"/>
              </a:ext>
            </a:extLst>
          </p:cNvPr>
          <p:cNvSpPr>
            <a:spLocks noGrp="1"/>
          </p:cNvSpPr>
          <p:nvPr>
            <p:ph type="body" sz="quarter" idx="3"/>
          </p:nvPr>
        </p:nvSpPr>
        <p:spPr>
          <a:xfrm>
            <a:off x="5662364" y="2276872"/>
            <a:ext cx="5917020" cy="2752509"/>
          </a:xfrm>
        </p:spPr>
        <p:txBody>
          <a:bodyPr>
            <a:noAutofit/>
          </a:bodyPr>
          <a:lstStyle/>
          <a:p>
            <a:r>
              <a:rPr lang="en-IN" sz="2400" dirty="0">
                <a:solidFill>
                  <a:schemeClr val="tx1">
                    <a:lumMod val="95000"/>
                  </a:schemeClr>
                </a:solidFill>
              </a:rPr>
              <a:t>1.ProbLEM STATEMENT</a:t>
            </a:r>
          </a:p>
          <a:p>
            <a:r>
              <a:rPr lang="en-IN" sz="2400" dirty="0">
                <a:solidFill>
                  <a:schemeClr val="tx1">
                    <a:lumMod val="95000"/>
                  </a:schemeClr>
                </a:solidFill>
              </a:rPr>
              <a:t>2.PROJECT OVERVIEW</a:t>
            </a:r>
          </a:p>
          <a:p>
            <a:r>
              <a:rPr lang="en-IN" sz="2400" dirty="0">
                <a:solidFill>
                  <a:schemeClr val="tx1">
                    <a:lumMod val="95000"/>
                  </a:schemeClr>
                </a:solidFill>
              </a:rPr>
              <a:t>3.End users</a:t>
            </a:r>
          </a:p>
          <a:p>
            <a:r>
              <a:rPr lang="en-IN" sz="2400" dirty="0">
                <a:solidFill>
                  <a:schemeClr val="tx1">
                    <a:lumMod val="95000"/>
                  </a:schemeClr>
                </a:solidFill>
              </a:rPr>
              <a:t>4.Our solution and proposition</a:t>
            </a:r>
          </a:p>
          <a:p>
            <a:r>
              <a:rPr lang="en-IN" sz="2400" dirty="0">
                <a:solidFill>
                  <a:schemeClr val="tx1">
                    <a:lumMod val="95000"/>
                  </a:schemeClr>
                </a:solidFill>
              </a:rPr>
              <a:t>5.Dataset description</a:t>
            </a:r>
          </a:p>
          <a:p>
            <a:r>
              <a:rPr lang="en-IN" sz="2400" dirty="0">
                <a:solidFill>
                  <a:schemeClr val="tx1">
                    <a:lumMod val="95000"/>
                  </a:schemeClr>
                </a:solidFill>
              </a:rPr>
              <a:t>6.Modelling approach</a:t>
            </a:r>
          </a:p>
          <a:p>
            <a:r>
              <a:rPr lang="en-IN" sz="2400" dirty="0">
                <a:solidFill>
                  <a:schemeClr val="tx1">
                    <a:lumMod val="95000"/>
                  </a:schemeClr>
                </a:solidFill>
              </a:rPr>
              <a:t>7.Results and discussion</a:t>
            </a:r>
          </a:p>
          <a:p>
            <a:r>
              <a:rPr lang="en-IN" sz="2400" dirty="0">
                <a:solidFill>
                  <a:schemeClr val="tx1">
                    <a:lumMod val="95000"/>
                  </a:schemeClr>
                </a:solidFill>
              </a:rPr>
              <a:t>8.conclusion</a:t>
            </a:r>
          </a:p>
        </p:txBody>
      </p:sp>
      <p:sp>
        <p:nvSpPr>
          <p:cNvPr id="9" name="Title 8">
            <a:extLst>
              <a:ext uri="{FF2B5EF4-FFF2-40B4-BE49-F238E27FC236}">
                <a16:creationId xmlns:a16="http://schemas.microsoft.com/office/drawing/2014/main" id="{302FA1BA-AF36-885E-032A-43524ACFF8DA}"/>
              </a:ext>
            </a:extLst>
          </p:cNvPr>
          <p:cNvSpPr>
            <a:spLocks noGrp="1"/>
          </p:cNvSpPr>
          <p:nvPr>
            <p:ph type="title"/>
          </p:nvPr>
        </p:nvSpPr>
        <p:spPr>
          <a:xfrm>
            <a:off x="549796" y="56538"/>
            <a:ext cx="10360501" cy="1223963"/>
          </a:xfrm>
        </p:spPr>
        <p:txBody>
          <a:bodyPr/>
          <a:lstStyle/>
          <a:p>
            <a:r>
              <a:rPr lang="en-IN" dirty="0"/>
              <a:t>AGENDA</a:t>
            </a:r>
          </a:p>
        </p:txBody>
      </p:sp>
    </p:spTree>
    <p:extLst>
      <p:ext uri="{BB962C8B-B14F-4D97-AF65-F5344CB8AC3E}">
        <p14:creationId xmlns:p14="http://schemas.microsoft.com/office/powerpoint/2010/main" val="1107909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1FF437C2-130E-85FE-CAB5-3678CEE829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77988F5-9235-31CC-B4FE-E4DC30CBF8C4}"/>
              </a:ext>
            </a:extLst>
          </p:cNvPr>
          <p:cNvSpPr>
            <a:spLocks noGrp="1"/>
          </p:cNvSpPr>
          <p:nvPr>
            <p:ph type="title"/>
          </p:nvPr>
        </p:nvSpPr>
        <p:spPr>
          <a:xfrm>
            <a:off x="909836" y="-243408"/>
            <a:ext cx="5616624" cy="1296144"/>
          </a:xfrm>
        </p:spPr>
        <p:txBody>
          <a:bodyPr>
            <a:normAutofit/>
          </a:bodyPr>
          <a:lstStyle/>
          <a:p>
            <a:r>
              <a:rPr lang="en-IN" sz="3600" dirty="0">
                <a:solidFill>
                  <a:schemeClr val="tx1">
                    <a:lumMod val="95000"/>
                  </a:schemeClr>
                </a:solidFill>
              </a:rPr>
              <a:t>PROBLEM STATEMENT</a:t>
            </a:r>
          </a:p>
        </p:txBody>
      </p:sp>
      <p:sp>
        <p:nvSpPr>
          <p:cNvPr id="3" name="Text Placeholder 2">
            <a:extLst>
              <a:ext uri="{FF2B5EF4-FFF2-40B4-BE49-F238E27FC236}">
                <a16:creationId xmlns:a16="http://schemas.microsoft.com/office/drawing/2014/main" id="{45D761C9-C10A-A52E-CBA2-11DE2E1C3193}"/>
              </a:ext>
            </a:extLst>
          </p:cNvPr>
          <p:cNvSpPr>
            <a:spLocks noGrp="1"/>
          </p:cNvSpPr>
          <p:nvPr>
            <p:ph type="body" sz="half" idx="2"/>
          </p:nvPr>
        </p:nvSpPr>
        <p:spPr>
          <a:xfrm>
            <a:off x="1006692" y="1556792"/>
            <a:ext cx="6167840" cy="2664296"/>
          </a:xfrm>
        </p:spPr>
        <p:txBody>
          <a:bodyPr>
            <a:normAutofit fontScale="25000" lnSpcReduction="20000"/>
          </a:bodyPr>
          <a:lstStyle/>
          <a:p>
            <a:pPr marL="342900" indent="-342900">
              <a:buFont typeface="Wingdings" panose="05000000000000000000" pitchFamily="2" charset="2"/>
              <a:buChar char="Ø"/>
            </a:pPr>
            <a:r>
              <a:rPr lang="en-IN" sz="7200" dirty="0"/>
              <a:t>Analysing employee performance to track their working skills and to motivate the low level employees by various tasks.</a:t>
            </a:r>
          </a:p>
          <a:p>
            <a:pPr marL="342900" indent="-342900">
              <a:buFont typeface="Wingdings" panose="05000000000000000000" pitchFamily="2" charset="2"/>
              <a:buChar char="Ø"/>
            </a:pPr>
            <a:r>
              <a:rPr lang="en-IN" sz="7200" dirty="0"/>
              <a:t>The HR department is struggling to effectively analyse and track employee performance data ,leading to:  </a:t>
            </a:r>
          </a:p>
          <a:p>
            <a:r>
              <a:rPr lang="en-IN" sz="7200" dirty="0"/>
              <a:t>         -Inefficient  use of resources.</a:t>
            </a:r>
          </a:p>
          <a:p>
            <a:r>
              <a:rPr lang="en-IN" sz="7200" dirty="0"/>
              <a:t>         -Poor decision making.</a:t>
            </a:r>
          </a:p>
          <a:p>
            <a:r>
              <a:rPr lang="en-IN" sz="7200" dirty="0"/>
              <a:t>         -Identify trends and patterns</a:t>
            </a:r>
          </a:p>
          <a:p>
            <a:pPr marL="342900" indent="-342900">
              <a:buFont typeface="Wingdings" panose="05000000000000000000" pitchFamily="2" charset="2"/>
              <a:buChar char="Ø"/>
            </a:pPr>
            <a:r>
              <a:rPr lang="en-IN" sz="7200" dirty="0"/>
              <a:t>To track the performance and give rewards to improve the current performance.</a:t>
            </a:r>
          </a:p>
          <a:p>
            <a:pPr marL="342900" indent="-342900">
              <a:buFont typeface="Wingdings" panose="05000000000000000000" pitchFamily="2" charset="2"/>
              <a:buChar char="Ø"/>
            </a:pPr>
            <a:endParaRPr lang="en-IN" dirty="0"/>
          </a:p>
        </p:txBody>
      </p:sp>
      <p:pic>
        <p:nvPicPr>
          <p:cNvPr id="6" name="Content Placeholder 5" descr="Business man pulling a block from Jenga tower">
            <a:extLst>
              <a:ext uri="{FF2B5EF4-FFF2-40B4-BE49-F238E27FC236}">
                <a16:creationId xmlns:a16="http://schemas.microsoft.com/office/drawing/2014/main" id="{AA86011B-EF90-A11C-C1A7-A1FA30E401E3}"/>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7246540" y="1268760"/>
            <a:ext cx="4798268" cy="4061949"/>
          </a:xfrm>
        </p:spPr>
      </p:pic>
    </p:spTree>
    <p:extLst>
      <p:ext uri="{BB962C8B-B14F-4D97-AF65-F5344CB8AC3E}">
        <p14:creationId xmlns:p14="http://schemas.microsoft.com/office/powerpoint/2010/main" val="2723009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0EDA6217-1A44-BDD3-059F-4C1C2F921C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143" y="-98833"/>
            <a:ext cx="12359109" cy="705566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D7B452DE-A36F-7616-75AC-BD2B0966FA89}"/>
              </a:ext>
            </a:extLst>
          </p:cNvPr>
          <p:cNvSpPr>
            <a:spLocks noGrp="1"/>
          </p:cNvSpPr>
          <p:nvPr>
            <p:ph idx="1"/>
          </p:nvPr>
        </p:nvSpPr>
        <p:spPr>
          <a:xfrm>
            <a:off x="1110362" y="1628801"/>
            <a:ext cx="10360501" cy="3744415"/>
          </a:xfrm>
        </p:spPr>
        <p:txBody>
          <a:bodyPr/>
          <a:lstStyle/>
          <a:p>
            <a:pPr>
              <a:buFont typeface="Wingdings" panose="05000000000000000000" pitchFamily="2" charset="2"/>
              <a:buChar char="Ø"/>
            </a:pPr>
            <a:r>
              <a:rPr lang="en-IN" dirty="0"/>
              <a:t>In this project we know about the employees how they perform by various graph and pivot table</a:t>
            </a:r>
          </a:p>
          <a:p>
            <a:pPr>
              <a:buFont typeface="Wingdings" panose="05000000000000000000" pitchFamily="2" charset="2"/>
              <a:buChar char="Ø"/>
            </a:pPr>
            <a:r>
              <a:rPr lang="en-IN" dirty="0"/>
              <a:t>Collect and improve employee performance data into excel.</a:t>
            </a:r>
          </a:p>
          <a:p>
            <a:pPr>
              <a:buFont typeface="Wingdings" panose="05000000000000000000" pitchFamily="2" charset="2"/>
              <a:buChar char="Ø"/>
            </a:pPr>
            <a:r>
              <a:rPr lang="en-IN" dirty="0"/>
              <a:t>Implement filters and pivot tables to enable dynamic  data.</a:t>
            </a:r>
          </a:p>
          <a:p>
            <a:pPr>
              <a:buFont typeface="Wingdings" panose="05000000000000000000" pitchFamily="2" charset="2"/>
              <a:buChar char="Ø"/>
            </a:pPr>
            <a:r>
              <a:rPr lang="en-IN" dirty="0"/>
              <a:t>Employee performance analysis is important to identify the performance level towards the project and improve their level by assigning new tasks to emerge themselves.</a:t>
            </a:r>
          </a:p>
        </p:txBody>
      </p:sp>
      <p:sp>
        <p:nvSpPr>
          <p:cNvPr id="13" name="Title 12"/>
          <p:cNvSpPr>
            <a:spLocks noGrp="1"/>
          </p:cNvSpPr>
          <p:nvPr>
            <p:ph type="title"/>
          </p:nvPr>
        </p:nvSpPr>
        <p:spPr>
          <a:xfrm>
            <a:off x="914161" y="188640"/>
            <a:ext cx="10360501" cy="1223963"/>
          </a:xfrm>
        </p:spPr>
        <p:txBody>
          <a:bodyPr/>
          <a:lstStyle/>
          <a:p>
            <a:r>
              <a:rPr lang="en-US" dirty="0"/>
              <a:t>PROJECT OVERVIEW</a:t>
            </a:r>
          </a:p>
        </p:txBody>
      </p:sp>
    </p:spTree>
    <p:extLst>
      <p:ext uri="{BB962C8B-B14F-4D97-AF65-F5344CB8AC3E}">
        <p14:creationId xmlns:p14="http://schemas.microsoft.com/office/powerpoint/2010/main" val="18690430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0" name="Picture 6">
            <a:extLst>
              <a:ext uri="{FF2B5EF4-FFF2-40B4-BE49-F238E27FC236}">
                <a16:creationId xmlns:a16="http://schemas.microsoft.com/office/drawing/2014/main" id="{A99D07FC-EF62-09C8-535E-0E1FEE1EA4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88825"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DC06E00-BF44-8099-E81F-E22F41714F34}"/>
              </a:ext>
            </a:extLst>
          </p:cNvPr>
          <p:cNvSpPr>
            <a:spLocks noGrp="1"/>
          </p:cNvSpPr>
          <p:nvPr>
            <p:ph type="title"/>
          </p:nvPr>
        </p:nvSpPr>
        <p:spPr>
          <a:xfrm>
            <a:off x="837829" y="-1395536"/>
            <a:ext cx="4647142" cy="2438400"/>
          </a:xfrm>
        </p:spPr>
        <p:txBody>
          <a:bodyPr/>
          <a:lstStyle/>
          <a:p>
            <a:r>
              <a:rPr lang="en-IN" dirty="0">
                <a:solidFill>
                  <a:schemeClr val="tx1">
                    <a:lumMod val="95000"/>
                  </a:schemeClr>
                </a:solidFill>
              </a:rPr>
              <a:t>Who are the end users</a:t>
            </a:r>
          </a:p>
        </p:txBody>
      </p:sp>
      <p:sp>
        <p:nvSpPr>
          <p:cNvPr id="3" name="Text Placeholder 2">
            <a:extLst>
              <a:ext uri="{FF2B5EF4-FFF2-40B4-BE49-F238E27FC236}">
                <a16:creationId xmlns:a16="http://schemas.microsoft.com/office/drawing/2014/main" id="{35E358C0-4932-888E-D04A-89F0A181451E}"/>
              </a:ext>
            </a:extLst>
          </p:cNvPr>
          <p:cNvSpPr>
            <a:spLocks noGrp="1"/>
          </p:cNvSpPr>
          <p:nvPr>
            <p:ph type="body" sz="half" idx="2"/>
          </p:nvPr>
        </p:nvSpPr>
        <p:spPr>
          <a:xfrm>
            <a:off x="909836" y="1412776"/>
            <a:ext cx="4371988" cy="4759424"/>
          </a:xfrm>
        </p:spPr>
        <p:txBody>
          <a:bodyPr>
            <a:normAutofit/>
          </a:bodyPr>
          <a:lstStyle/>
          <a:p>
            <a:pPr marL="342900" indent="-342900">
              <a:buFont typeface="Wingdings" panose="05000000000000000000" pitchFamily="2" charset="2"/>
              <a:buChar char="Ø"/>
            </a:pPr>
            <a:r>
              <a:rPr lang="en-IN" sz="2800" dirty="0"/>
              <a:t>HR Professionals</a:t>
            </a:r>
          </a:p>
          <a:p>
            <a:pPr marL="342900" indent="-342900">
              <a:buFont typeface="Wingdings" panose="05000000000000000000" pitchFamily="2" charset="2"/>
              <a:buChar char="Ø"/>
            </a:pPr>
            <a:r>
              <a:rPr lang="en-IN" sz="2800" dirty="0"/>
              <a:t>Managers and Supervisors.</a:t>
            </a:r>
          </a:p>
          <a:p>
            <a:pPr marL="342900" indent="-342900">
              <a:buFont typeface="Wingdings" panose="05000000000000000000" pitchFamily="2" charset="2"/>
              <a:buChar char="Ø"/>
            </a:pPr>
            <a:r>
              <a:rPr lang="en-IN" sz="2800" dirty="0"/>
              <a:t>Business Analysts.</a:t>
            </a:r>
          </a:p>
          <a:p>
            <a:pPr marL="342900" indent="-342900">
              <a:buFont typeface="Wingdings" panose="05000000000000000000" pitchFamily="2" charset="2"/>
              <a:buChar char="Ø"/>
            </a:pPr>
            <a:r>
              <a:rPr lang="en-IN" sz="2800" dirty="0"/>
              <a:t>Team Leads.</a:t>
            </a:r>
          </a:p>
          <a:p>
            <a:pPr marL="342900" indent="-342900">
              <a:buFont typeface="Wingdings" panose="05000000000000000000" pitchFamily="2" charset="2"/>
              <a:buChar char="Ø"/>
            </a:pPr>
            <a:r>
              <a:rPr lang="en-IN" sz="2800" dirty="0"/>
              <a:t>Employees Themselves.</a:t>
            </a:r>
          </a:p>
        </p:txBody>
      </p:sp>
      <p:sp>
        <p:nvSpPr>
          <p:cNvPr id="12" name="AutoShape 4">
            <a:extLst>
              <a:ext uri="{FF2B5EF4-FFF2-40B4-BE49-F238E27FC236}">
                <a16:creationId xmlns:a16="http://schemas.microsoft.com/office/drawing/2014/main" id="{6A428542-EEC7-F7F1-B498-6B0FCCBDE774}"/>
              </a:ext>
            </a:extLst>
          </p:cNvPr>
          <p:cNvSpPr>
            <a:spLocks noChangeAspect="1" noChangeArrowheads="1"/>
          </p:cNvSpPr>
          <p:nvPr/>
        </p:nvSpPr>
        <p:spPr bwMode="auto">
          <a:xfrm>
            <a:off x="5942012" y="692696"/>
            <a:ext cx="1520551" cy="288870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2938058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4" name="Picture 6">
            <a:extLst>
              <a:ext uri="{FF2B5EF4-FFF2-40B4-BE49-F238E27FC236}">
                <a16:creationId xmlns:a16="http://schemas.microsoft.com/office/drawing/2014/main" id="{4189CC5A-489B-EB8E-61E5-5465336639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1717"/>
            <a:ext cx="13498101"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93812" y="-459432"/>
            <a:ext cx="10360501" cy="1223963"/>
          </a:xfrm>
        </p:spPr>
        <p:txBody>
          <a:bodyPr>
            <a:normAutofit/>
          </a:bodyPr>
          <a:lstStyle/>
          <a:p>
            <a:r>
              <a:rPr lang="en-US" dirty="0"/>
              <a:t>OUR SOLUTION AND ITS VALUE PROPOSITION</a:t>
            </a:r>
          </a:p>
        </p:txBody>
      </p:sp>
      <p:sp>
        <p:nvSpPr>
          <p:cNvPr id="3" name="Content Placeholder 2"/>
          <p:cNvSpPr>
            <a:spLocks noGrp="1"/>
          </p:cNvSpPr>
          <p:nvPr>
            <p:ph sz="half" idx="1"/>
          </p:nvPr>
        </p:nvSpPr>
        <p:spPr>
          <a:xfrm>
            <a:off x="261764" y="980728"/>
            <a:ext cx="7128792" cy="4752528"/>
          </a:xfrm>
        </p:spPr>
        <p:txBody>
          <a:bodyPr>
            <a:normAutofit fontScale="40000" lnSpcReduction="20000"/>
          </a:bodyPr>
          <a:lstStyle/>
          <a:p>
            <a:pPr marL="0" indent="0">
              <a:buNone/>
            </a:pPr>
            <a:r>
              <a:rPr lang="en-US" sz="5500" dirty="0">
                <a:solidFill>
                  <a:srgbClr val="C00000"/>
                </a:solidFill>
              </a:rPr>
              <a:t>                  OUR SOLUTION </a:t>
            </a:r>
          </a:p>
          <a:p>
            <a:pPr>
              <a:buFont typeface="Wingdings" panose="05000000000000000000" pitchFamily="2" charset="2"/>
              <a:buChar char="Ø"/>
            </a:pPr>
            <a:r>
              <a:rPr lang="en-US" sz="5100" dirty="0"/>
              <a:t>Filtering – Remove missing</a:t>
            </a:r>
          </a:p>
          <a:p>
            <a:pPr>
              <a:buFont typeface="Wingdings" panose="05000000000000000000" pitchFamily="2" charset="2"/>
              <a:buChar char="Ø"/>
            </a:pPr>
            <a:r>
              <a:rPr lang="en-US" sz="5100" dirty="0"/>
              <a:t>Charts – Visualization reports</a:t>
            </a:r>
          </a:p>
          <a:p>
            <a:pPr>
              <a:buFont typeface="Wingdings" panose="05000000000000000000" pitchFamily="2" charset="2"/>
              <a:buChar char="Ø"/>
            </a:pPr>
            <a:r>
              <a:rPr lang="en-US" sz="5100" dirty="0"/>
              <a:t>Pivot table – Summary</a:t>
            </a:r>
          </a:p>
          <a:p>
            <a:pPr>
              <a:buFont typeface="Wingdings" panose="05000000000000000000" pitchFamily="2" charset="2"/>
              <a:buChar char="Ø"/>
            </a:pPr>
            <a:r>
              <a:rPr lang="en-US" sz="5100" dirty="0"/>
              <a:t>Conditional formatting – Identify missing </a:t>
            </a:r>
          </a:p>
          <a:p>
            <a:pPr>
              <a:buFont typeface="Wingdings" panose="05000000000000000000" pitchFamily="2" charset="2"/>
              <a:buChar char="Ø"/>
            </a:pPr>
            <a:r>
              <a:rPr lang="en-US" sz="5100" dirty="0"/>
              <a:t>Formula – Performance level</a:t>
            </a:r>
          </a:p>
          <a:p>
            <a:pPr marL="0" indent="0">
              <a:buNone/>
            </a:pPr>
            <a:r>
              <a:rPr lang="en-US" sz="5500" dirty="0">
                <a:solidFill>
                  <a:srgbClr val="C00000"/>
                </a:solidFill>
              </a:rPr>
              <a:t>               ITS VALUE PROPOSITION</a:t>
            </a:r>
          </a:p>
          <a:p>
            <a:pPr>
              <a:buFont typeface="Wingdings" panose="05000000000000000000" pitchFamily="2" charset="2"/>
              <a:buChar char="Ø"/>
            </a:pPr>
            <a:r>
              <a:rPr lang="en-US" sz="5100" dirty="0"/>
              <a:t>Improve Data</a:t>
            </a:r>
          </a:p>
          <a:p>
            <a:pPr>
              <a:buFont typeface="Wingdings" panose="05000000000000000000" pitchFamily="2" charset="2"/>
              <a:buChar char="Ø"/>
            </a:pPr>
            <a:r>
              <a:rPr lang="en-US" sz="5100" dirty="0"/>
              <a:t>Driven Decision Making</a:t>
            </a:r>
          </a:p>
          <a:p>
            <a:pPr>
              <a:buFont typeface="Wingdings" panose="05000000000000000000" pitchFamily="2" charset="2"/>
              <a:buChar char="Ø"/>
            </a:pPr>
            <a:r>
              <a:rPr lang="en-US" sz="5100" dirty="0"/>
              <a:t>Better Talent Identification</a:t>
            </a:r>
          </a:p>
          <a:p>
            <a:pPr>
              <a:buFont typeface="Wingdings" panose="05000000000000000000" pitchFamily="2" charset="2"/>
              <a:buChar char="Ø"/>
            </a:pPr>
            <a:r>
              <a:rPr lang="en-US" sz="5100" dirty="0"/>
              <a:t>Enhanced Performance Management</a:t>
            </a:r>
          </a:p>
        </p:txBody>
      </p:sp>
    </p:spTree>
    <p:extLst>
      <p:ext uri="{BB962C8B-B14F-4D97-AF65-F5344CB8AC3E}">
        <p14:creationId xmlns:p14="http://schemas.microsoft.com/office/powerpoint/2010/main" val="412318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D8C28A8D-3EB7-0776-48CB-3912346430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p:cNvSpPr>
            <a:spLocks noGrp="1"/>
          </p:cNvSpPr>
          <p:nvPr>
            <p:ph type="title"/>
          </p:nvPr>
        </p:nvSpPr>
        <p:spPr>
          <a:xfrm>
            <a:off x="261764" y="598872"/>
            <a:ext cx="4062942" cy="215032"/>
          </a:xfrm>
        </p:spPr>
        <p:txBody>
          <a:bodyPr>
            <a:noAutofit/>
          </a:bodyPr>
          <a:lstStyle/>
          <a:p>
            <a:r>
              <a:rPr lang="en-US" dirty="0">
                <a:solidFill>
                  <a:schemeClr val="tx1"/>
                </a:solidFill>
              </a:rPr>
              <a:t>Dataset description</a:t>
            </a:r>
          </a:p>
        </p:txBody>
      </p:sp>
      <p:sp>
        <p:nvSpPr>
          <p:cNvPr id="5" name="Text Placeholder 4"/>
          <p:cNvSpPr>
            <a:spLocks noGrp="1"/>
          </p:cNvSpPr>
          <p:nvPr>
            <p:ph type="body" sz="half" idx="2"/>
          </p:nvPr>
        </p:nvSpPr>
        <p:spPr>
          <a:xfrm>
            <a:off x="621804" y="1412776"/>
            <a:ext cx="2808312" cy="2952328"/>
          </a:xfrm>
        </p:spPr>
        <p:txBody>
          <a:bodyPr>
            <a:normAutofit/>
          </a:bodyPr>
          <a:lstStyle/>
          <a:p>
            <a:pPr marL="342900" indent="-342900">
              <a:buFont typeface="Wingdings" panose="05000000000000000000" pitchFamily="2" charset="2"/>
              <a:buChar char="Ø"/>
            </a:pPr>
            <a:r>
              <a:rPr lang="en-US" dirty="0"/>
              <a:t>Employee ID</a:t>
            </a:r>
          </a:p>
          <a:p>
            <a:pPr marL="342900" indent="-342900">
              <a:buFont typeface="Wingdings" panose="05000000000000000000" pitchFamily="2" charset="2"/>
              <a:buChar char="Ø"/>
            </a:pPr>
            <a:r>
              <a:rPr lang="en-US" dirty="0"/>
              <a:t>Full Name</a:t>
            </a:r>
          </a:p>
          <a:p>
            <a:pPr marL="342900" indent="-342900">
              <a:buFont typeface="Wingdings" panose="05000000000000000000" pitchFamily="2" charset="2"/>
              <a:buChar char="Ø"/>
            </a:pPr>
            <a:r>
              <a:rPr lang="en-US" dirty="0"/>
              <a:t>Department</a:t>
            </a:r>
          </a:p>
          <a:p>
            <a:pPr marL="342900" indent="-342900">
              <a:buFont typeface="Wingdings" panose="05000000000000000000" pitchFamily="2" charset="2"/>
              <a:buChar char="Ø"/>
            </a:pPr>
            <a:r>
              <a:rPr lang="en-US" dirty="0"/>
              <a:t>Designation</a:t>
            </a:r>
          </a:p>
          <a:p>
            <a:pPr marL="342900" indent="-342900">
              <a:buFont typeface="Wingdings" panose="05000000000000000000" pitchFamily="2" charset="2"/>
              <a:buChar char="Ø"/>
            </a:pPr>
            <a:r>
              <a:rPr lang="en-US" dirty="0"/>
              <a:t>Hire Data</a:t>
            </a:r>
          </a:p>
          <a:p>
            <a:pPr marL="342900" indent="-342900">
              <a:buFont typeface="Wingdings" panose="05000000000000000000" pitchFamily="2" charset="2"/>
              <a:buChar char="Ø"/>
            </a:pPr>
            <a:r>
              <a:rPr lang="en-US" dirty="0"/>
              <a:t>Annual Salary</a:t>
            </a:r>
          </a:p>
          <a:p>
            <a:pPr marL="342900" indent="-342900">
              <a:buFont typeface="Wingdings" panose="05000000000000000000" pitchFamily="2" charset="2"/>
              <a:buChar char="Ø"/>
            </a:pPr>
            <a:endParaRPr lang="en-US" dirty="0"/>
          </a:p>
          <a:p>
            <a:pPr marL="342900" indent="-342900">
              <a:buFont typeface="Wingdings" panose="05000000000000000000" pitchFamily="2" charset="2"/>
              <a:buChar char="Ø"/>
            </a:pPr>
            <a:endParaRPr lang="en-US" dirty="0"/>
          </a:p>
        </p:txBody>
      </p:sp>
      <p:pic>
        <p:nvPicPr>
          <p:cNvPr id="10" name="Picture Placeholder 9">
            <a:extLst>
              <a:ext uri="{FF2B5EF4-FFF2-40B4-BE49-F238E27FC236}">
                <a16:creationId xmlns:a16="http://schemas.microsoft.com/office/drawing/2014/main" id="{33A5C41A-51DE-6932-CEA3-C08D5802A5D4}"/>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t="5623" b="5623"/>
          <a:stretch>
            <a:fillRect/>
          </a:stretch>
        </p:blipFill>
        <p:spPr>
          <a:xfrm>
            <a:off x="4438228" y="980728"/>
            <a:ext cx="7310164" cy="5420915"/>
          </a:xfrm>
        </p:spPr>
      </p:pic>
    </p:spTree>
    <p:extLst>
      <p:ext uri="{BB962C8B-B14F-4D97-AF65-F5344CB8AC3E}">
        <p14:creationId xmlns:p14="http://schemas.microsoft.com/office/powerpoint/2010/main" val="3480339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8" name="Picture 8">
            <a:extLst>
              <a:ext uri="{FF2B5EF4-FFF2-40B4-BE49-F238E27FC236}">
                <a16:creationId xmlns:a16="http://schemas.microsoft.com/office/drawing/2014/main" id="{623EB45A-E954-259E-195D-79FECD0F0F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27" y="-1"/>
            <a:ext cx="12188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938995" y="-1683568"/>
            <a:ext cx="4062942" cy="2438400"/>
          </a:xfrm>
        </p:spPr>
        <p:txBody>
          <a:bodyPr>
            <a:normAutofit/>
          </a:bodyPr>
          <a:lstStyle/>
          <a:p>
            <a:r>
              <a:rPr lang="en-US" sz="3600" dirty="0">
                <a:solidFill>
                  <a:schemeClr val="tx1"/>
                </a:solidFill>
              </a:rPr>
              <a:t>MODELLING</a:t>
            </a:r>
          </a:p>
        </p:txBody>
      </p:sp>
      <p:sp>
        <p:nvSpPr>
          <p:cNvPr id="4" name="Text Placeholder 3"/>
          <p:cNvSpPr>
            <a:spLocks noGrp="1"/>
          </p:cNvSpPr>
          <p:nvPr>
            <p:ph type="body" sz="half" idx="2"/>
          </p:nvPr>
        </p:nvSpPr>
        <p:spPr>
          <a:xfrm>
            <a:off x="537441" y="1052736"/>
            <a:ext cx="4464496" cy="5410472"/>
          </a:xfrm>
        </p:spPr>
        <p:txBody>
          <a:bodyPr>
            <a:normAutofit fontScale="77500" lnSpcReduction="20000"/>
          </a:bodyPr>
          <a:lstStyle/>
          <a:p>
            <a:r>
              <a:rPr lang="en-US" sz="2900" dirty="0">
                <a:solidFill>
                  <a:srgbClr val="C00000"/>
                </a:solidFill>
              </a:rPr>
              <a:t>DATA COLLECTION</a:t>
            </a:r>
          </a:p>
          <a:p>
            <a:pPr marL="342900" indent="-342900">
              <a:buFont typeface="Wingdings" panose="05000000000000000000" pitchFamily="2" charset="2"/>
              <a:buChar char="Ø"/>
            </a:pPr>
            <a:r>
              <a:rPr lang="en-US" dirty="0">
                <a:solidFill>
                  <a:schemeClr val="tx1">
                    <a:lumMod val="95000"/>
                  </a:schemeClr>
                </a:solidFill>
              </a:rPr>
              <a:t>The employee performance analysis table are taken from the website called Kaggle.</a:t>
            </a:r>
          </a:p>
          <a:p>
            <a:pPr marL="342900" indent="-342900">
              <a:buFont typeface="Wingdings" panose="05000000000000000000" pitchFamily="2" charset="2"/>
              <a:buChar char="Ø"/>
            </a:pPr>
            <a:r>
              <a:rPr lang="en-US" dirty="0">
                <a:solidFill>
                  <a:schemeClr val="tx1">
                    <a:lumMod val="95000"/>
                  </a:schemeClr>
                </a:solidFill>
              </a:rPr>
              <a:t>From the data we had some missing figures to identify the missing terms we use conditional techniques to identify the missing terms like exit data etc.</a:t>
            </a:r>
          </a:p>
          <a:p>
            <a:pPr marL="342900" indent="-342900">
              <a:buFont typeface="Wingdings" panose="05000000000000000000" pitchFamily="2" charset="2"/>
              <a:buChar char="Ø"/>
            </a:pPr>
            <a:r>
              <a:rPr lang="en-US" dirty="0">
                <a:solidFill>
                  <a:schemeClr val="tx1">
                    <a:lumMod val="95000"/>
                  </a:schemeClr>
                </a:solidFill>
              </a:rPr>
              <a:t>Then we use filtering and sorting to fill the missing figures.</a:t>
            </a:r>
          </a:p>
          <a:p>
            <a:pPr marL="342900" indent="-342900">
              <a:buFont typeface="Wingdings" panose="05000000000000000000" pitchFamily="2" charset="2"/>
              <a:buChar char="Ø"/>
            </a:pPr>
            <a:r>
              <a:rPr lang="en-US" dirty="0">
                <a:solidFill>
                  <a:schemeClr val="tx1">
                    <a:lumMod val="95000"/>
                  </a:schemeClr>
                </a:solidFill>
              </a:rPr>
              <a:t>Department-wise salary distribution.</a:t>
            </a:r>
          </a:p>
          <a:p>
            <a:pPr marL="342900" indent="-342900">
              <a:buFont typeface="Wingdings" panose="05000000000000000000" pitchFamily="2" charset="2"/>
              <a:buChar char="Ø"/>
            </a:pPr>
            <a:r>
              <a:rPr lang="en-US" dirty="0">
                <a:solidFill>
                  <a:schemeClr val="tx1">
                    <a:lumMod val="95000"/>
                  </a:schemeClr>
                </a:solidFill>
              </a:rPr>
              <a:t>Hire data distribution(to identify hiring trends)</a:t>
            </a:r>
          </a:p>
          <a:p>
            <a:pPr marL="342900" indent="-342900">
              <a:buFont typeface="Wingdings" panose="05000000000000000000" pitchFamily="2" charset="2"/>
              <a:buChar char="Ø"/>
            </a:pPr>
            <a:r>
              <a:rPr lang="en-US" dirty="0">
                <a:solidFill>
                  <a:schemeClr val="tx1">
                    <a:lumMod val="95000"/>
                  </a:schemeClr>
                </a:solidFill>
              </a:rPr>
              <a:t>Identification of top earners</a:t>
            </a:r>
          </a:p>
          <a:p>
            <a:r>
              <a:rPr lang="en-US" sz="2900" dirty="0">
                <a:solidFill>
                  <a:srgbClr val="C00000"/>
                </a:solidFill>
              </a:rPr>
              <a:t>FEATURE COLLECTION</a:t>
            </a:r>
          </a:p>
          <a:p>
            <a:pPr marL="457200" indent="-457200">
              <a:buFont typeface="Wingdings" panose="05000000000000000000" pitchFamily="2" charset="2"/>
              <a:buChar char="Ø"/>
            </a:pPr>
            <a:r>
              <a:rPr lang="en-US" sz="2900" dirty="0">
                <a:solidFill>
                  <a:schemeClr val="tx1">
                    <a:lumMod val="95000"/>
                  </a:schemeClr>
                </a:solidFill>
              </a:rPr>
              <a:t>Pivot table.</a:t>
            </a:r>
          </a:p>
          <a:p>
            <a:pPr marL="457200" indent="-457200">
              <a:buFont typeface="Wingdings" panose="05000000000000000000" pitchFamily="2" charset="2"/>
              <a:buChar char="Ø"/>
            </a:pPr>
            <a:r>
              <a:rPr lang="en-US" sz="2900" dirty="0">
                <a:solidFill>
                  <a:schemeClr val="tx1">
                    <a:lumMod val="95000"/>
                  </a:schemeClr>
                </a:solidFill>
              </a:rPr>
              <a:t>Charts.</a:t>
            </a:r>
          </a:p>
          <a:p>
            <a:pPr marL="457200" indent="-457200">
              <a:buFont typeface="Wingdings" panose="05000000000000000000" pitchFamily="2" charset="2"/>
              <a:buChar char="Ø"/>
            </a:pPr>
            <a:r>
              <a:rPr lang="en-US" sz="2900" dirty="0">
                <a:solidFill>
                  <a:schemeClr val="tx1">
                    <a:lumMod val="95000"/>
                  </a:schemeClr>
                </a:solidFill>
              </a:rPr>
              <a:t>Conditional formatting.</a:t>
            </a:r>
          </a:p>
          <a:p>
            <a:endParaRPr lang="en-US" sz="2900" dirty="0">
              <a:solidFill>
                <a:schemeClr val="tx1">
                  <a:lumMod val="95000"/>
                </a:schemeClr>
              </a:solidFill>
            </a:endParaRPr>
          </a:p>
          <a:p>
            <a:endParaRPr lang="en-US" sz="2900" dirty="0">
              <a:solidFill>
                <a:srgbClr val="C00000"/>
              </a:solidFill>
            </a:endParaRPr>
          </a:p>
          <a:p>
            <a:pPr marL="342900" indent="-342900">
              <a:buFont typeface="Wingdings" panose="05000000000000000000" pitchFamily="2" charset="2"/>
              <a:buChar char="Ø"/>
            </a:pPr>
            <a:endParaRPr lang="en-US" dirty="0">
              <a:solidFill>
                <a:srgbClr val="C00000"/>
              </a:solidFill>
            </a:endParaRPr>
          </a:p>
        </p:txBody>
      </p:sp>
      <p:pic>
        <p:nvPicPr>
          <p:cNvPr id="6" name="Content Placeholder 5">
            <a:extLst>
              <a:ext uri="{FF2B5EF4-FFF2-40B4-BE49-F238E27FC236}">
                <a16:creationId xmlns:a16="http://schemas.microsoft.com/office/drawing/2014/main" id="{F0A276DB-F1B7-AADA-EBCA-15B9A585C51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78388" y="1406124"/>
            <a:ext cx="6094412" cy="4045751"/>
          </a:xfrm>
        </p:spPr>
      </p:pic>
    </p:spTree>
    <p:extLst>
      <p:ext uri="{BB962C8B-B14F-4D97-AF65-F5344CB8AC3E}">
        <p14:creationId xmlns:p14="http://schemas.microsoft.com/office/powerpoint/2010/main" val="2319046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836F65B-1B07-41EE-A0E8-BC6EF38552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299</TotalTime>
  <Words>428</Words>
  <Application>Microsoft Office PowerPoint</Application>
  <PresentationFormat>Custom</PresentationFormat>
  <Paragraphs>73</Paragraphs>
  <Slides>11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Wingdings</vt:lpstr>
      <vt:lpstr>Tech 16x9</vt:lpstr>
      <vt:lpstr>Employee Data Analysis Using Excel</vt:lpstr>
      <vt:lpstr>PROJECT TITLE</vt:lpstr>
      <vt:lpstr>AGENDA</vt:lpstr>
      <vt:lpstr>PROBLEM STATEMENT</vt:lpstr>
      <vt:lpstr>PROJECT OVERVIEW</vt:lpstr>
      <vt:lpstr>Who are the end users</vt:lpstr>
      <vt:lpstr>OUR SOLUTION AND ITS VALUE PROPOSITION</vt:lpstr>
      <vt:lpstr>Dataset description</vt:lpstr>
      <vt:lpstr>MODELLING</vt:lpstr>
      <vt:lpstr>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Dinesh Kumar</dc:creator>
  <cp:lastModifiedBy>Dinesh Kumar</cp:lastModifiedBy>
  <cp:revision>1</cp:revision>
  <dcterms:created xsi:type="dcterms:W3CDTF">2024-09-08T11:02:50Z</dcterms:created>
  <dcterms:modified xsi:type="dcterms:W3CDTF">2024-09-08T16:01:56Z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